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5"/>
  </p:notesMasterIdLst>
  <p:handoutMasterIdLst>
    <p:handoutMasterId r:id="rId36"/>
  </p:handoutMasterIdLst>
  <p:sldIdLst>
    <p:sldId id="256" r:id="rId5"/>
    <p:sldId id="257" r:id="rId6"/>
    <p:sldId id="258" r:id="rId7"/>
    <p:sldId id="259" r:id="rId8"/>
    <p:sldId id="269" r:id="rId9"/>
    <p:sldId id="296" r:id="rId10"/>
    <p:sldId id="271" r:id="rId11"/>
    <p:sldId id="272" r:id="rId12"/>
    <p:sldId id="295" r:id="rId13"/>
    <p:sldId id="273" r:id="rId14"/>
    <p:sldId id="274" r:id="rId15"/>
    <p:sldId id="275" r:id="rId16"/>
    <p:sldId id="276" r:id="rId17"/>
    <p:sldId id="277" r:id="rId18"/>
    <p:sldId id="279" r:id="rId19"/>
    <p:sldId id="280" r:id="rId20"/>
    <p:sldId id="281" r:id="rId21"/>
    <p:sldId id="294" r:id="rId22"/>
    <p:sldId id="283" r:id="rId23"/>
    <p:sldId id="284" r:id="rId24"/>
    <p:sldId id="285" r:id="rId25"/>
    <p:sldId id="286" r:id="rId26"/>
    <p:sldId id="287" r:id="rId27"/>
    <p:sldId id="288" r:id="rId28"/>
    <p:sldId id="289" r:id="rId29"/>
    <p:sldId id="291" r:id="rId30"/>
    <p:sldId id="292" r:id="rId31"/>
    <p:sldId id="293" r:id="rId32"/>
    <p:sldId id="290" r:id="rId33"/>
    <p:sldId id="265" r:id="rId34"/>
  </p:sldIdLst>
  <p:sldSz cx="12192000" cy="6858000"/>
  <p:notesSz cx="7023100" cy="93091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291" autoAdjust="0"/>
  </p:normalViewPr>
  <p:slideViewPr>
    <p:cSldViewPr snapToGrid="0" showGuides="1">
      <p:cViewPr varScale="1">
        <p:scale>
          <a:sx n="84" d="100"/>
          <a:sy n="84" d="100"/>
        </p:scale>
        <p:origin x="114" y="270"/>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08B8B31-1CFE-4A78-A796-40061C1B298D}"/>
              </a:ext>
            </a:extLst>
          </p:cNvPr>
          <p:cNvSpPr>
            <a:spLocks noGrp="1"/>
          </p:cNvSpPr>
          <p:nvPr>
            <p:ph type="hdr" sz="quarter"/>
          </p:nvPr>
        </p:nvSpPr>
        <p:spPr>
          <a:xfrm>
            <a:off x="1" y="0"/>
            <a:ext cx="3043343" cy="467071"/>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41F5D168-A009-4B34-B08F-277E0D6ABD96}"/>
              </a:ext>
            </a:extLst>
          </p:cNvPr>
          <p:cNvSpPr>
            <a:spLocks noGrp="1"/>
          </p:cNvSpPr>
          <p:nvPr>
            <p:ph type="dt" sz="quarter" idx="1"/>
          </p:nvPr>
        </p:nvSpPr>
        <p:spPr>
          <a:xfrm>
            <a:off x="3978133" y="0"/>
            <a:ext cx="3043343" cy="467071"/>
          </a:xfrm>
          <a:prstGeom prst="rect">
            <a:avLst/>
          </a:prstGeom>
        </p:spPr>
        <p:txBody>
          <a:bodyPr vert="horz" lIns="93324" tIns="46662" rIns="93324" bIns="46662" rtlCol="0"/>
          <a:lstStyle>
            <a:lvl1pPr algn="r">
              <a:defRPr sz="1200"/>
            </a:lvl1pPr>
          </a:lstStyle>
          <a:p>
            <a:fld id="{D3D47A4C-1800-412B-9042-C93F1924AECC}" type="datetimeFigureOut">
              <a:rPr lang="en-US" smtClean="0"/>
              <a:t>10/31/2019</a:t>
            </a:fld>
            <a:endParaRPr lang="en-US" dirty="0"/>
          </a:p>
        </p:txBody>
      </p:sp>
      <p:sp>
        <p:nvSpPr>
          <p:cNvPr id="4" name="Footer Placeholder 3">
            <a:extLst>
              <a:ext uri="{FF2B5EF4-FFF2-40B4-BE49-F238E27FC236}">
                <a16:creationId xmlns="" xmlns:a16="http://schemas.microsoft.com/office/drawing/2014/main" id="{810C826E-30C5-4DD2-97CD-F700F8EBBFC8}"/>
              </a:ext>
            </a:extLst>
          </p:cNvPr>
          <p:cNvSpPr>
            <a:spLocks noGrp="1"/>
          </p:cNvSpPr>
          <p:nvPr>
            <p:ph type="ftr" sz="quarter" idx="2"/>
          </p:nvPr>
        </p:nvSpPr>
        <p:spPr>
          <a:xfrm>
            <a:off x="1" y="8842030"/>
            <a:ext cx="3043343" cy="467070"/>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4A1BE32A-EDDE-428D-8FA7-84F681D978CD}"/>
              </a:ext>
            </a:extLst>
          </p:cNvPr>
          <p:cNvSpPr>
            <a:spLocks noGrp="1"/>
          </p:cNvSpPr>
          <p:nvPr>
            <p:ph type="sldNum" sz="quarter" idx="3"/>
          </p:nvPr>
        </p:nvSpPr>
        <p:spPr>
          <a:xfrm>
            <a:off x="3978133" y="8842030"/>
            <a:ext cx="3043343" cy="467070"/>
          </a:xfrm>
          <a:prstGeom prst="rect">
            <a:avLst/>
          </a:prstGeom>
        </p:spPr>
        <p:txBody>
          <a:bodyPr vert="horz" lIns="93324" tIns="46662" rIns="93324" bIns="46662"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24" tIns="46662" rIns="93324" bIns="46662" rtlCol="0"/>
          <a:lstStyle>
            <a:lvl1pPr algn="l">
              <a:defRPr sz="1200"/>
            </a:lvl1pPr>
          </a:lstStyle>
          <a:p>
            <a:endParaRPr lang="en-US" noProof="0" dirty="0"/>
          </a:p>
        </p:txBody>
      </p:sp>
      <p:sp>
        <p:nvSpPr>
          <p:cNvPr id="3" name="Date Placeholder 2"/>
          <p:cNvSpPr>
            <a:spLocks noGrp="1"/>
          </p:cNvSpPr>
          <p:nvPr>
            <p:ph type="dt" idx="1"/>
          </p:nvPr>
        </p:nvSpPr>
        <p:spPr>
          <a:xfrm>
            <a:off x="3978133" y="0"/>
            <a:ext cx="3043343" cy="467071"/>
          </a:xfrm>
          <a:prstGeom prst="rect">
            <a:avLst/>
          </a:prstGeom>
        </p:spPr>
        <p:txBody>
          <a:bodyPr vert="horz" lIns="93324" tIns="46662" rIns="93324" bIns="46662" rtlCol="0"/>
          <a:lstStyle>
            <a:lvl1pPr algn="r">
              <a:defRPr sz="1200"/>
            </a:lvl1pPr>
          </a:lstStyle>
          <a:p>
            <a:fld id="{7000EB3D-2307-4317-8A1D-B47FA45245F0}" type="datetimeFigureOut">
              <a:rPr lang="en-US" noProof="0" smtClean="0"/>
              <a:t>10/31/2019</a:t>
            </a:fld>
            <a:endParaRPr lang="en-US" noProof="0" dirty="0"/>
          </a:p>
        </p:txBody>
      </p:sp>
      <p:sp>
        <p:nvSpPr>
          <p:cNvPr id="4" name="Slide Image Placeholder 3"/>
          <p:cNvSpPr>
            <a:spLocks noGrp="1" noRot="1" noChangeAspect="1"/>
          </p:cNvSpPr>
          <p:nvPr>
            <p:ph type="sldImg" idx="2"/>
          </p:nvPr>
        </p:nvSpPr>
        <p:spPr>
          <a:xfrm>
            <a:off x="719138" y="1163638"/>
            <a:ext cx="5586412" cy="3141662"/>
          </a:xfrm>
          <a:prstGeom prst="rect">
            <a:avLst/>
          </a:prstGeom>
          <a:noFill/>
          <a:ln w="12700">
            <a:solidFill>
              <a:prstClr val="black"/>
            </a:solidFill>
          </a:ln>
        </p:spPr>
        <p:txBody>
          <a:bodyPr vert="horz" lIns="93324" tIns="46662" rIns="93324" bIns="46662" rtlCol="0" anchor="ctr"/>
          <a:lstStyle/>
          <a:p>
            <a:endParaRPr lang="en-US" noProof="0" dirty="0"/>
          </a:p>
        </p:txBody>
      </p:sp>
      <p:sp>
        <p:nvSpPr>
          <p:cNvPr id="5" name="Notes Placeholder 4"/>
          <p:cNvSpPr>
            <a:spLocks noGrp="1"/>
          </p:cNvSpPr>
          <p:nvPr>
            <p:ph type="body" sz="quarter" idx="3"/>
          </p:nvPr>
        </p:nvSpPr>
        <p:spPr>
          <a:xfrm>
            <a:off x="702311" y="4480004"/>
            <a:ext cx="5618480" cy="3665459"/>
          </a:xfrm>
          <a:prstGeom prst="rect">
            <a:avLst/>
          </a:prstGeom>
        </p:spPr>
        <p:txBody>
          <a:bodyPr vert="horz" lIns="93324" tIns="46662" rIns="93324" bIns="46662"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24" tIns="46662" rIns="93324" bIns="46662"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8133" y="8842030"/>
            <a:ext cx="3043343" cy="467070"/>
          </a:xfrm>
          <a:prstGeom prst="rect">
            <a:avLst/>
          </a:prstGeom>
        </p:spPr>
        <p:txBody>
          <a:bodyPr vert="horz" lIns="93324" tIns="46662" rIns="93324" bIns="46662"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 xmlns:a16="http://schemas.microsoft.com/office/drawing/2014/main" id="{D846C517-01CF-4924-81A5-DAD4CE0BFA6C}"/>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 xmlns:a16="http://schemas.microsoft.com/office/drawing/2014/main" id="{6691BBC0-FAFE-4A57-9925-6182B74C4CB1}"/>
              </a:ext>
              <a:ext uri="{C183D7F6-B498-43B3-948B-1728B52AA6E4}">
                <adec:decorative xmlns=""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 xmlns:a16="http://schemas.microsoft.com/office/drawing/2014/main" id="{D846C517-01CF-4924-81A5-DAD4CE0BFA6C}"/>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 xmlns:a16="http://schemas.microsoft.com/office/drawing/2014/main" id="{540A1271-E1E7-40AB-9552-9B4249544008}"/>
              </a:ext>
              <a:ext uri="{C183D7F6-B498-43B3-948B-1728B52AA6E4}">
                <adec:decorative xmlns=""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 xmlns:a16="http://schemas.microsoft.com/office/drawing/2014/main" id="{D846C517-01CF-4924-81A5-DAD4CE0BFA6C}"/>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 xmlns:a16="http://schemas.microsoft.com/office/drawing/2014/main" id="{6691BBC0-FAFE-4A57-9925-6182B74C4CB1}"/>
              </a:ext>
              <a:ext uri="{C183D7F6-B498-43B3-948B-1728B52AA6E4}">
                <adec:decorative xmlns=""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smtClean="0"/>
              <a:t>Click to edit Master subtitle style</a:t>
            </a:r>
            <a:endParaRPr lang="en-US" noProof="0"/>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Content Placeholder 2">
            <a:extLst>
              <a:ext uri="{FF2B5EF4-FFF2-40B4-BE49-F238E27FC236}">
                <a16:creationId xmlns=""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Text Placeholder 2">
            <a:extLst>
              <a:ext uri="{FF2B5EF4-FFF2-40B4-BE49-F238E27FC236}">
                <a16:creationId xmlns=""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a:extLst>
              <a:ext uri="{FF2B5EF4-FFF2-40B4-BE49-F238E27FC236}">
                <a16:creationId xmlns=""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a:extLst>
              <a:ext uri="{FF2B5EF4-FFF2-40B4-BE49-F238E27FC236}">
                <a16:creationId xmlns=""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dirty="0" smtClean="0"/>
              <a:t>Click icon to add picture</a:t>
            </a:r>
            <a:endParaRPr lang="en-US" noProof="0" dirty="0"/>
          </a:p>
        </p:txBody>
      </p:sp>
      <p:sp>
        <p:nvSpPr>
          <p:cNvPr id="46" name="Picture Placeholder 12">
            <a:extLst>
              <a:ext uri="{FF2B5EF4-FFF2-40B4-BE49-F238E27FC236}">
                <a16:creationId xmlns=""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dirty="0" smtClean="0"/>
              <a:t>Click icon to add picture</a:t>
            </a:r>
            <a:endParaRPr lang="en-US" noProof="0" dirty="0"/>
          </a:p>
        </p:txBody>
      </p:sp>
      <p:sp>
        <p:nvSpPr>
          <p:cNvPr id="47" name="Picture Placeholder 9">
            <a:extLst>
              <a:ext uri="{FF2B5EF4-FFF2-40B4-BE49-F238E27FC236}">
                <a16:creationId xmlns=""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dirty="0" smtClean="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E88C711-3D16-496B-BF96-001A0C0A3AAF}"/>
              </a:ext>
              <a:ext uri="{C183D7F6-B498-43B3-948B-1728B52AA6E4}">
                <adec:decorative xmlns=""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dirty="0" smtClean="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dirty="0" smtClean="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83C23D1-BE9A-4E52-9BEF-D55C4CB7574F}"/>
              </a:ext>
              <a:ext uri="{C183D7F6-B498-43B3-948B-1728B52AA6E4}">
                <adec:decorative xmlns=""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 xmlns:a16="http://schemas.microsoft.com/office/drawing/2014/main" id="{6668B9DC-C6AF-45D4-BBA3-A5EF781EAB7F}"/>
              </a:ext>
              <a:ext uri="{C183D7F6-B498-43B3-948B-1728B52AA6E4}">
                <adec:decorative xmlns=""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dirty="0" smtClean="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helpdesk.omeresa.net/helpspot/admin.php?pg=kb.page&amp;page=1449" TargetMode="External"/><Relationship Id="rId2" Type="http://schemas.openxmlformats.org/officeDocument/2006/relationships/hyperlink" Target="https://wiki.ssdt-ohio.org/display/usasrdoc/Create+Financial+Detail+Spreadsheet+with+Running+Fund+Balan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1E70722D-0BC0-4487-812D-1E4E0DEC1129}"/>
              </a:ext>
            </a:extLst>
          </p:cNvPr>
          <p:cNvSpPr>
            <a:spLocks noGrp="1"/>
          </p:cNvSpPr>
          <p:nvPr>
            <p:ph type="body" sz="quarter" idx="20"/>
          </p:nvPr>
        </p:nvSpPr>
        <p:spPr>
          <a:xfrm>
            <a:off x="3912235" y="1355774"/>
            <a:ext cx="4367531" cy="324417"/>
          </a:xfrm>
        </p:spPr>
        <p:txBody>
          <a:bodyPr/>
          <a:lstStyle/>
          <a:p>
            <a:r>
              <a:rPr lang="en-US" dirty="0" smtClean="0"/>
              <a:t>USAS &amp; USPS</a:t>
            </a:r>
            <a:endParaRPr lang="ru-RU" dirty="0"/>
          </a:p>
        </p:txBody>
      </p:sp>
      <p:sp>
        <p:nvSpPr>
          <p:cNvPr id="3" name="Title 2">
            <a:extLst>
              <a:ext uri="{FF2B5EF4-FFF2-40B4-BE49-F238E27FC236}">
                <a16:creationId xmlns="" xmlns:a16="http://schemas.microsoft.com/office/drawing/2014/main" id="{05857963-8D3D-4F24-B535-54652EE095F0}"/>
              </a:ext>
            </a:extLst>
          </p:cNvPr>
          <p:cNvSpPr>
            <a:spLocks noGrp="1"/>
          </p:cNvSpPr>
          <p:nvPr>
            <p:ph type="title"/>
          </p:nvPr>
        </p:nvSpPr>
        <p:spPr/>
        <p:txBody>
          <a:bodyPr/>
          <a:lstStyle/>
          <a:p>
            <a:r>
              <a:rPr lang="en-US" dirty="0" smtClean="0"/>
              <a:t>Redesign </a:t>
            </a:r>
            <a:br>
              <a:rPr lang="en-US" dirty="0" smtClean="0"/>
            </a:br>
            <a:r>
              <a:rPr lang="en-US" dirty="0" smtClean="0"/>
              <a:t>Report Training</a:t>
            </a:r>
            <a:endParaRPr lang="ru-RU" dirty="0"/>
          </a:p>
        </p:txBody>
      </p:sp>
      <p:sp>
        <p:nvSpPr>
          <p:cNvPr id="5" name="Text Placeholder 4">
            <a:extLst>
              <a:ext uri="{FF2B5EF4-FFF2-40B4-BE49-F238E27FC236}">
                <a16:creationId xmlns="" xmlns:a16="http://schemas.microsoft.com/office/drawing/2014/main" id="{B623514F-9C9F-4868-A7D9-66CAA07E615D}"/>
              </a:ext>
            </a:extLst>
          </p:cNvPr>
          <p:cNvSpPr>
            <a:spLocks noGrp="1"/>
          </p:cNvSpPr>
          <p:nvPr>
            <p:ph type="body" sz="quarter" idx="13"/>
          </p:nvPr>
        </p:nvSpPr>
        <p:spPr/>
        <p:txBody>
          <a:bodyPr/>
          <a:lstStyle/>
          <a:p>
            <a:r>
              <a:rPr lang="en-US" dirty="0" smtClean="0"/>
              <a:t>11/1/2019</a:t>
            </a:r>
            <a:endParaRPr lang="ru-RU" dirty="0"/>
          </a:p>
        </p:txBody>
      </p:sp>
    </p:spTree>
    <p:extLst>
      <p:ext uri="{BB962C8B-B14F-4D97-AF65-F5344CB8AC3E}">
        <p14:creationId xmlns:p14="http://schemas.microsoft.com/office/powerpoint/2010/main" val="2142316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10</a:t>
            </a:fld>
            <a:endParaRPr lang="en-US" noProof="0" dirty="0"/>
          </a:p>
        </p:txBody>
      </p:sp>
      <p:sp>
        <p:nvSpPr>
          <p:cNvPr id="4" name="TextBox 3"/>
          <p:cNvSpPr txBox="1"/>
          <p:nvPr/>
        </p:nvSpPr>
        <p:spPr>
          <a:xfrm>
            <a:off x="457200" y="259773"/>
            <a:ext cx="5913521" cy="646331"/>
          </a:xfrm>
          <a:prstGeom prst="rect">
            <a:avLst/>
          </a:prstGeom>
          <a:noFill/>
        </p:spPr>
        <p:txBody>
          <a:bodyPr wrap="square" rtlCol="0">
            <a:spAutoFit/>
          </a:bodyPr>
          <a:lstStyle/>
          <a:p>
            <a:r>
              <a:rPr lang="en-US" sz="3600" dirty="0" smtClean="0">
                <a:solidFill>
                  <a:schemeClr val="bg2"/>
                </a:solidFill>
              </a:rPr>
              <a:t>Report Direct Link </a:t>
            </a:r>
            <a:endParaRPr lang="en-US" sz="3600" dirty="0">
              <a:solidFill>
                <a:schemeClr val="bg2"/>
              </a:solidFill>
            </a:endParaRPr>
          </a:p>
        </p:txBody>
      </p:sp>
      <p:sp>
        <p:nvSpPr>
          <p:cNvPr id="5" name="TextBox 4"/>
          <p:cNvSpPr txBox="1"/>
          <p:nvPr/>
        </p:nvSpPr>
        <p:spPr>
          <a:xfrm>
            <a:off x="457200" y="750240"/>
            <a:ext cx="11263746" cy="1200329"/>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chemeClr val="bg1"/>
                </a:solidFill>
              </a:rPr>
              <a:t>The Show Report Link icon will become available for any report parameters saved via the Save and Recall option. </a:t>
            </a:r>
            <a:r>
              <a:rPr lang="en-US" dirty="0" smtClean="0">
                <a:solidFill>
                  <a:schemeClr val="bg1"/>
                </a:solidFill>
              </a:rPr>
              <a:t>To use “Save and Recall” you need to enter information into the field. The </a:t>
            </a:r>
            <a:r>
              <a:rPr lang="en-US" dirty="0">
                <a:solidFill>
                  <a:schemeClr val="bg1"/>
                </a:solidFill>
              </a:rPr>
              <a:t>icon will open a window containing a direct hyperlink to execute the report. The link may be bookmarked, sent via email, placed on a web page, etc</a:t>
            </a:r>
            <a:r>
              <a:rPr lang="en-US" dirty="0" smtClean="0">
                <a:solidFill>
                  <a:schemeClr val="bg1"/>
                </a:solidFill>
              </a:rPr>
              <a:t>.</a:t>
            </a:r>
            <a:endParaRPr lang="en-US" dirty="0">
              <a:solidFill>
                <a:schemeClr val="bg1"/>
              </a:solidFill>
            </a:endParaRPr>
          </a:p>
        </p:txBody>
      </p:sp>
      <p:pic>
        <p:nvPicPr>
          <p:cNvPr id="10" name="Picture 9" descr="https://wiki.ssdt-ohio.org/download/thumbnails/36373509/image2019-7-10_14-53-43.png?version=1&amp;modificationDate=1562784824216&amp;api=v2"/>
          <p:cNvPicPr/>
          <p:nvPr/>
        </p:nvPicPr>
        <p:blipFill>
          <a:blip r:embed="rId2">
            <a:extLst>
              <a:ext uri="{28A0092B-C50C-407E-A947-70E740481C1C}">
                <a14:useLocalDpi xmlns:a14="http://schemas.microsoft.com/office/drawing/2010/main" val="0"/>
              </a:ext>
            </a:extLst>
          </a:blip>
          <a:srcRect/>
          <a:stretch>
            <a:fillRect/>
          </a:stretch>
        </p:blipFill>
        <p:spPr bwMode="auto">
          <a:xfrm>
            <a:off x="4347730" y="366894"/>
            <a:ext cx="587952" cy="383346"/>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91" y="2509798"/>
            <a:ext cx="5032888" cy="2358856"/>
          </a:xfrm>
          <a:prstGeom prst="rect">
            <a:avLst/>
          </a:prstGeom>
        </p:spPr>
      </p:pic>
      <p:pic>
        <p:nvPicPr>
          <p:cNvPr id="9" name="Picture 8"/>
          <p:cNvPicPr>
            <a:picLocks noChangeAspect="1"/>
          </p:cNvPicPr>
          <p:nvPr/>
        </p:nvPicPr>
        <p:blipFill>
          <a:blip r:embed="rId4"/>
          <a:stretch>
            <a:fillRect/>
          </a:stretch>
        </p:blipFill>
        <p:spPr>
          <a:xfrm>
            <a:off x="6082038" y="2559299"/>
            <a:ext cx="5426809" cy="2309355"/>
          </a:xfrm>
          <a:prstGeom prst="rect">
            <a:avLst/>
          </a:prstGeom>
        </p:spPr>
      </p:pic>
      <p:sp>
        <p:nvSpPr>
          <p:cNvPr id="12" name="TextBox 11"/>
          <p:cNvSpPr txBox="1"/>
          <p:nvPr/>
        </p:nvSpPr>
        <p:spPr>
          <a:xfrm>
            <a:off x="4021124" y="2032756"/>
            <a:ext cx="1776845" cy="369332"/>
          </a:xfrm>
          <a:prstGeom prst="rect">
            <a:avLst/>
          </a:prstGeom>
          <a:noFill/>
        </p:spPr>
        <p:txBody>
          <a:bodyPr wrap="square" rtlCol="0">
            <a:spAutoFit/>
          </a:bodyPr>
          <a:lstStyle/>
          <a:p>
            <a:r>
              <a:rPr lang="en-US" dirty="0" smtClean="0">
                <a:solidFill>
                  <a:schemeClr val="bg2"/>
                </a:solidFill>
              </a:rPr>
              <a:t>Save &amp; Recall</a:t>
            </a:r>
          </a:p>
        </p:txBody>
      </p:sp>
      <p:cxnSp>
        <p:nvCxnSpPr>
          <p:cNvPr id="15" name="Straight Arrow Connector 14"/>
          <p:cNvCxnSpPr/>
          <p:nvPr/>
        </p:nvCxnSpPr>
        <p:spPr>
          <a:xfrm flipH="1">
            <a:off x="5070764" y="2317563"/>
            <a:ext cx="377347" cy="1396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67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11</a:t>
            </a:fld>
            <a:endParaRPr lang="en-US" noProof="0" dirty="0"/>
          </a:p>
        </p:txBody>
      </p:sp>
      <p:sp>
        <p:nvSpPr>
          <p:cNvPr id="4" name="TextBox 3"/>
          <p:cNvSpPr txBox="1"/>
          <p:nvPr/>
        </p:nvSpPr>
        <p:spPr>
          <a:xfrm>
            <a:off x="467590" y="301336"/>
            <a:ext cx="7000009" cy="646331"/>
          </a:xfrm>
          <a:prstGeom prst="rect">
            <a:avLst/>
          </a:prstGeom>
          <a:noFill/>
        </p:spPr>
        <p:txBody>
          <a:bodyPr wrap="square" rtlCol="0">
            <a:spAutoFit/>
          </a:bodyPr>
          <a:lstStyle/>
          <a:p>
            <a:pPr lvl="0"/>
            <a:r>
              <a:rPr lang="en-US" sz="3600" dirty="0">
                <a:solidFill>
                  <a:srgbClr val="CBFF00"/>
                </a:solidFill>
              </a:rPr>
              <a:t>Report Direct </a:t>
            </a:r>
            <a:r>
              <a:rPr lang="en-US" sz="3600" dirty="0" smtClean="0">
                <a:solidFill>
                  <a:srgbClr val="CBFF00"/>
                </a:solidFill>
              </a:rPr>
              <a:t>Link </a:t>
            </a:r>
            <a:r>
              <a:rPr lang="en-US" sz="3600" dirty="0">
                <a:solidFill>
                  <a:srgbClr val="CBFF00"/>
                </a:solidFill>
              </a:rPr>
              <a:t>C</a:t>
            </a:r>
            <a:r>
              <a:rPr lang="en-US" sz="3600" dirty="0" smtClean="0">
                <a:solidFill>
                  <a:srgbClr val="CBFF00"/>
                </a:solidFill>
              </a:rPr>
              <a:t>ontinued  </a:t>
            </a:r>
            <a:endParaRPr lang="en-US" sz="3600" dirty="0">
              <a:solidFill>
                <a:srgbClr val="CBFF00"/>
              </a:solidFill>
            </a:endParaRPr>
          </a:p>
        </p:txBody>
      </p:sp>
      <p:pic>
        <p:nvPicPr>
          <p:cNvPr id="5" name="Picture 4"/>
          <p:cNvPicPr>
            <a:picLocks noChangeAspect="1"/>
          </p:cNvPicPr>
          <p:nvPr/>
        </p:nvPicPr>
        <p:blipFill>
          <a:blip r:embed="rId2"/>
          <a:stretch>
            <a:fillRect/>
          </a:stretch>
        </p:blipFill>
        <p:spPr>
          <a:xfrm>
            <a:off x="838200" y="2147997"/>
            <a:ext cx="5192381" cy="1135530"/>
          </a:xfrm>
          <a:prstGeom prst="rect">
            <a:avLst/>
          </a:prstGeom>
        </p:spPr>
      </p:pic>
      <p:sp>
        <p:nvSpPr>
          <p:cNvPr id="6" name="TextBox 5"/>
          <p:cNvSpPr txBox="1"/>
          <p:nvPr/>
        </p:nvSpPr>
        <p:spPr>
          <a:xfrm>
            <a:off x="737755" y="947667"/>
            <a:ext cx="10983190" cy="1200329"/>
          </a:xfrm>
          <a:prstGeom prst="rect">
            <a:avLst/>
          </a:prstGeom>
          <a:noFill/>
        </p:spPr>
        <p:txBody>
          <a:bodyPr wrap="square" rtlCol="0">
            <a:spAutoFit/>
          </a:bodyPr>
          <a:lstStyle/>
          <a:p>
            <a:r>
              <a:rPr lang="en-US" i="1" dirty="0">
                <a:solidFill>
                  <a:srgbClr val="F7F1E4"/>
                </a:solidFill>
              </a:rPr>
              <a:t>Include Parameters?</a:t>
            </a:r>
            <a:r>
              <a:rPr lang="en-US" dirty="0">
                <a:solidFill>
                  <a:srgbClr val="F7F1E4"/>
                </a:solidFill>
              </a:rPr>
              <a:t>: This checkbox can be used to include all of the current parameters in the report link. When used, the report link will </a:t>
            </a:r>
            <a:r>
              <a:rPr lang="en-US" i="1" dirty="0">
                <a:solidFill>
                  <a:srgbClr val="F7F1E4"/>
                </a:solidFill>
              </a:rPr>
              <a:t>always</a:t>
            </a:r>
            <a:r>
              <a:rPr lang="en-US" dirty="0">
                <a:solidFill>
                  <a:srgbClr val="F7F1E4"/>
                </a:solidFill>
              </a:rPr>
              <a:t> use the original saved parameters. If this is not checked, the report link data will be run with the currently saved parameters for the Save and Recall name. If the saved parameters are changed and saved, the changes will affect future invocations of the link.</a:t>
            </a:r>
            <a:r>
              <a:rPr lang="en-US" dirty="0"/>
              <a:t> </a:t>
            </a:r>
          </a:p>
        </p:txBody>
      </p:sp>
      <p:cxnSp>
        <p:nvCxnSpPr>
          <p:cNvPr id="8" name="Straight Arrow Connector 7"/>
          <p:cNvCxnSpPr/>
          <p:nvPr/>
        </p:nvCxnSpPr>
        <p:spPr>
          <a:xfrm flipH="1">
            <a:off x="2140527" y="3020232"/>
            <a:ext cx="1683330" cy="53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2282" y="3356264"/>
            <a:ext cx="11024754" cy="1846659"/>
          </a:xfrm>
          <a:prstGeom prst="rect">
            <a:avLst/>
          </a:prstGeom>
          <a:noFill/>
        </p:spPr>
        <p:txBody>
          <a:bodyPr wrap="square" rtlCol="0">
            <a:spAutoFit/>
          </a:bodyPr>
          <a:lstStyle/>
          <a:p>
            <a:r>
              <a:rPr lang="en-US" sz="2400" dirty="0" smtClean="0">
                <a:solidFill>
                  <a:schemeClr val="bg2"/>
                </a:solidFill>
              </a:rPr>
              <a:t>A </a:t>
            </a:r>
            <a:r>
              <a:rPr lang="en-US" sz="2400" dirty="0">
                <a:solidFill>
                  <a:schemeClr val="bg2"/>
                </a:solidFill>
              </a:rPr>
              <a:t>F</a:t>
            </a:r>
            <a:r>
              <a:rPr lang="en-US" sz="2400" dirty="0" smtClean="0">
                <a:solidFill>
                  <a:schemeClr val="bg2"/>
                </a:solidFill>
              </a:rPr>
              <a:t>ew Notes:</a:t>
            </a:r>
          </a:p>
          <a:p>
            <a:endParaRPr lang="en-US" dirty="0">
              <a:solidFill>
                <a:srgbClr val="F7F1E4"/>
              </a:solidFill>
            </a:endParaRPr>
          </a:p>
          <a:p>
            <a:r>
              <a:rPr lang="en-US" dirty="0" smtClean="0">
                <a:solidFill>
                  <a:srgbClr val="F7F1E4"/>
                </a:solidFill>
              </a:rPr>
              <a:t>A </a:t>
            </a:r>
            <a:r>
              <a:rPr lang="en-US" dirty="0">
                <a:solidFill>
                  <a:srgbClr val="F7F1E4"/>
                </a:solidFill>
              </a:rPr>
              <a:t>username is required to access the report via direct link.</a:t>
            </a:r>
          </a:p>
          <a:p>
            <a:endParaRPr lang="en-US" dirty="0" smtClean="0">
              <a:solidFill>
                <a:srgbClr val="F7F1E4"/>
              </a:solidFill>
            </a:endParaRPr>
          </a:p>
          <a:p>
            <a:r>
              <a:rPr lang="en-US" dirty="0" smtClean="0">
                <a:solidFill>
                  <a:srgbClr val="F7F1E4"/>
                </a:solidFill>
              </a:rPr>
              <a:t>The </a:t>
            </a:r>
            <a:r>
              <a:rPr lang="en-US" dirty="0">
                <a:solidFill>
                  <a:srgbClr val="F7F1E4"/>
                </a:solidFill>
              </a:rPr>
              <a:t>report direct link can be shared with other users. Each user will be required to login with their USAS-R credentials when the report link is accessed.</a:t>
            </a:r>
          </a:p>
        </p:txBody>
      </p:sp>
    </p:spTree>
    <p:extLst>
      <p:ext uri="{BB962C8B-B14F-4D97-AF65-F5344CB8AC3E}">
        <p14:creationId xmlns:p14="http://schemas.microsoft.com/office/powerpoint/2010/main" val="2753925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12</a:t>
            </a:fld>
            <a:endParaRPr lang="en-US" noProof="0" dirty="0"/>
          </a:p>
        </p:txBody>
      </p:sp>
      <p:sp>
        <p:nvSpPr>
          <p:cNvPr id="6" name="TextBox 5"/>
          <p:cNvSpPr txBox="1"/>
          <p:nvPr/>
        </p:nvSpPr>
        <p:spPr>
          <a:xfrm>
            <a:off x="924791" y="1039092"/>
            <a:ext cx="4374573" cy="646331"/>
          </a:xfrm>
          <a:prstGeom prst="rect">
            <a:avLst/>
          </a:prstGeom>
          <a:noFill/>
        </p:spPr>
        <p:txBody>
          <a:bodyPr wrap="square" rtlCol="0">
            <a:spAutoFit/>
          </a:bodyPr>
          <a:lstStyle/>
          <a:p>
            <a:pPr algn="ctr"/>
            <a:r>
              <a:rPr lang="en-US" sz="3600" dirty="0" smtClean="0">
                <a:solidFill>
                  <a:schemeClr val="bg2"/>
                </a:solidFill>
              </a:rPr>
              <a:t>Job Scheduler </a:t>
            </a:r>
            <a:endParaRPr lang="en-US" sz="3600" dirty="0">
              <a:solidFill>
                <a:schemeClr val="bg2"/>
              </a:solidFill>
            </a:endParaRPr>
          </a:p>
        </p:txBody>
      </p:sp>
      <p:pic>
        <p:nvPicPr>
          <p:cNvPr id="2050" name="Picture 2" descr="https://wiki.ssdt-ohio.org/download/thumbnails/71500361/image2018-4-3_14-22-47.png?version=1&amp;modificationDate=1553167502255&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375" y="1183754"/>
            <a:ext cx="576690" cy="3570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24791" y="1797627"/>
            <a:ext cx="4374573" cy="4247317"/>
          </a:xfrm>
          <a:prstGeom prst="rect">
            <a:avLst/>
          </a:prstGeom>
          <a:noFill/>
        </p:spPr>
        <p:txBody>
          <a:bodyPr wrap="square" rtlCol="0">
            <a:spAutoFit/>
          </a:bodyPr>
          <a:lstStyle/>
          <a:p>
            <a:r>
              <a:rPr lang="en-US" dirty="0" smtClean="0">
                <a:solidFill>
                  <a:schemeClr val="bg1"/>
                </a:solidFill>
              </a:rPr>
              <a:t>Job Scheduler allows users to create “Jobs that can run a report with specified parameters on a schedule.</a:t>
            </a:r>
          </a:p>
          <a:p>
            <a:endParaRPr lang="en-US" dirty="0">
              <a:solidFill>
                <a:schemeClr val="bg1"/>
              </a:solidFill>
            </a:endParaRPr>
          </a:p>
          <a:p>
            <a:r>
              <a:rPr lang="en-US" dirty="0" smtClean="0">
                <a:solidFill>
                  <a:schemeClr val="bg1"/>
                </a:solidFill>
              </a:rPr>
              <a:t>When you click on “Generate” on Report Manger you can click on the           at the bottom of the page. </a:t>
            </a:r>
          </a:p>
          <a:p>
            <a:endParaRPr lang="en-US" dirty="0" smtClean="0">
              <a:solidFill>
                <a:schemeClr val="bg1"/>
              </a:solidFill>
            </a:endParaRPr>
          </a:p>
          <a:p>
            <a:r>
              <a:rPr lang="en-US" dirty="0" smtClean="0">
                <a:solidFill>
                  <a:schemeClr val="bg1"/>
                </a:solidFill>
              </a:rPr>
              <a:t>The next screen will let you name the job, create a “</a:t>
            </a:r>
            <a:r>
              <a:rPr lang="en-US" dirty="0" err="1" smtClean="0">
                <a:solidFill>
                  <a:schemeClr val="bg1"/>
                </a:solidFill>
              </a:rPr>
              <a:t>Cron</a:t>
            </a:r>
            <a:r>
              <a:rPr lang="en-US" dirty="0" smtClean="0">
                <a:solidFill>
                  <a:schemeClr val="bg1"/>
                </a:solidFill>
              </a:rPr>
              <a:t> Expression” as to when the job will run, and to where the job will be sent once it is completed. If you do not input an expression the job will run immediately. </a:t>
            </a:r>
            <a:endParaRPr lang="en-US" dirty="0">
              <a:solidFill>
                <a:schemeClr val="bg1"/>
              </a:solidFill>
            </a:endParaRPr>
          </a:p>
          <a:p>
            <a:endParaRPr lang="en-US" dirty="0">
              <a:solidFill>
                <a:schemeClr val="bg1"/>
              </a:solidFill>
            </a:endParaRPr>
          </a:p>
        </p:txBody>
      </p:sp>
      <p:pic>
        <p:nvPicPr>
          <p:cNvPr id="10" name="Picture 9"/>
          <p:cNvPicPr>
            <a:picLocks noChangeAspect="1"/>
          </p:cNvPicPr>
          <p:nvPr/>
        </p:nvPicPr>
        <p:blipFill>
          <a:blip r:embed="rId3"/>
          <a:stretch>
            <a:fillRect/>
          </a:stretch>
        </p:blipFill>
        <p:spPr>
          <a:xfrm>
            <a:off x="5821278" y="1039092"/>
            <a:ext cx="3817565" cy="2290992"/>
          </a:xfrm>
          <a:prstGeom prst="rect">
            <a:avLst/>
          </a:prstGeom>
        </p:spPr>
      </p:pic>
      <p:pic>
        <p:nvPicPr>
          <p:cNvPr id="12" name="Picture 2" descr="https://wiki.ssdt-ohio.org/download/thumbnails/71500361/image2018-4-3_14-22-47.png?version=1&amp;modificationDate=1553167502255&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572" y="3218634"/>
            <a:ext cx="538427" cy="3333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stretch>
            <a:fillRect/>
          </a:stretch>
        </p:blipFill>
        <p:spPr>
          <a:xfrm>
            <a:off x="5821278" y="3385293"/>
            <a:ext cx="3817565" cy="2516744"/>
          </a:xfrm>
          <a:prstGeom prst="rect">
            <a:avLst/>
          </a:prstGeom>
        </p:spPr>
      </p:pic>
    </p:spTree>
    <p:extLst>
      <p:ext uri="{BB962C8B-B14F-4D97-AF65-F5344CB8AC3E}">
        <p14:creationId xmlns:p14="http://schemas.microsoft.com/office/powerpoint/2010/main" val="1596869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13</a:t>
            </a:fld>
            <a:endParaRPr lang="en-US" noProof="0" dirty="0"/>
          </a:p>
        </p:txBody>
      </p:sp>
      <p:sp>
        <p:nvSpPr>
          <p:cNvPr id="4" name="TextBox 3"/>
          <p:cNvSpPr txBox="1"/>
          <p:nvPr/>
        </p:nvSpPr>
        <p:spPr>
          <a:xfrm>
            <a:off x="571500" y="363682"/>
            <a:ext cx="5249779" cy="646331"/>
          </a:xfrm>
          <a:prstGeom prst="rect">
            <a:avLst/>
          </a:prstGeom>
          <a:noFill/>
        </p:spPr>
        <p:txBody>
          <a:bodyPr wrap="square" rtlCol="0">
            <a:spAutoFit/>
          </a:bodyPr>
          <a:lstStyle/>
          <a:p>
            <a:r>
              <a:rPr lang="en-US" sz="3600" dirty="0" smtClean="0">
                <a:solidFill>
                  <a:schemeClr val="bg2"/>
                </a:solidFill>
              </a:rPr>
              <a:t>Job Scheduler </a:t>
            </a:r>
            <a:r>
              <a:rPr lang="en-US" sz="3600" dirty="0">
                <a:solidFill>
                  <a:schemeClr val="bg2"/>
                </a:solidFill>
              </a:rPr>
              <a:t>C</a:t>
            </a:r>
            <a:r>
              <a:rPr lang="en-US" sz="3600" dirty="0" smtClean="0">
                <a:solidFill>
                  <a:schemeClr val="bg2"/>
                </a:solidFill>
              </a:rPr>
              <a:t>ontinued</a:t>
            </a:r>
            <a:endParaRPr lang="en-US" sz="3600" dirty="0">
              <a:solidFill>
                <a:schemeClr val="bg2"/>
              </a:solidFill>
            </a:endParaRPr>
          </a:p>
        </p:txBody>
      </p:sp>
      <p:sp>
        <p:nvSpPr>
          <p:cNvPr id="5" name="TextBox 4"/>
          <p:cNvSpPr txBox="1"/>
          <p:nvPr/>
        </p:nvSpPr>
        <p:spPr>
          <a:xfrm>
            <a:off x="716973" y="1174173"/>
            <a:ext cx="6629400" cy="646331"/>
          </a:xfrm>
          <a:prstGeom prst="rect">
            <a:avLst/>
          </a:prstGeom>
          <a:noFill/>
        </p:spPr>
        <p:txBody>
          <a:bodyPr wrap="square" rtlCol="0">
            <a:spAutoFit/>
          </a:bodyPr>
          <a:lstStyle/>
          <a:p>
            <a:r>
              <a:rPr lang="en-US" dirty="0" smtClean="0">
                <a:solidFill>
                  <a:schemeClr val="bg1"/>
                </a:solidFill>
              </a:rPr>
              <a:t>To view jobs that have been scheduled go to</a:t>
            </a:r>
          </a:p>
          <a:p>
            <a:r>
              <a:rPr lang="en-US" dirty="0">
                <a:solidFill>
                  <a:schemeClr val="bg1"/>
                </a:solidFill>
              </a:rPr>
              <a:t>	</a:t>
            </a:r>
            <a:r>
              <a:rPr lang="en-US" dirty="0" smtClean="0">
                <a:solidFill>
                  <a:schemeClr val="bg1"/>
                </a:solidFill>
              </a:rPr>
              <a:t>Utilities &gt; Job Scheduler </a:t>
            </a:r>
            <a:endParaRPr lang="en-US" dirty="0">
              <a:solidFill>
                <a:schemeClr val="bg1"/>
              </a:solidFill>
            </a:endParaRPr>
          </a:p>
        </p:txBody>
      </p:sp>
      <p:sp>
        <p:nvSpPr>
          <p:cNvPr id="7" name="TextBox 6"/>
          <p:cNvSpPr txBox="1"/>
          <p:nvPr/>
        </p:nvSpPr>
        <p:spPr>
          <a:xfrm>
            <a:off x="689983" y="2317376"/>
            <a:ext cx="7093959" cy="2862322"/>
          </a:xfrm>
          <a:prstGeom prst="rect">
            <a:avLst/>
          </a:prstGeom>
          <a:noFill/>
        </p:spPr>
        <p:txBody>
          <a:bodyPr wrap="square" rtlCol="0">
            <a:spAutoFit/>
          </a:bodyPr>
          <a:lstStyle/>
          <a:p>
            <a:r>
              <a:rPr lang="en-US" dirty="0" smtClean="0">
                <a:solidFill>
                  <a:schemeClr val="bg1"/>
                </a:solidFill>
              </a:rPr>
              <a:t>On this screen you can see:</a:t>
            </a:r>
          </a:p>
          <a:p>
            <a:pPr marL="285750" indent="-285750">
              <a:buFont typeface="Arial" panose="020B0604020202020204" pitchFamily="34" charset="0"/>
              <a:buChar char="•"/>
            </a:pPr>
            <a:r>
              <a:rPr lang="en-US" dirty="0" smtClean="0">
                <a:solidFill>
                  <a:schemeClr val="bg1"/>
                </a:solidFill>
              </a:rPr>
              <a:t>Scheduled Job</a:t>
            </a:r>
          </a:p>
          <a:p>
            <a:pPr marL="285750" indent="-285750">
              <a:buFont typeface="Arial" panose="020B0604020202020204" pitchFamily="34" charset="0"/>
              <a:buChar char="•"/>
            </a:pPr>
            <a:r>
              <a:rPr lang="en-US" dirty="0" smtClean="0">
                <a:solidFill>
                  <a:schemeClr val="bg1"/>
                </a:solidFill>
              </a:rPr>
              <a:t>Who created them.</a:t>
            </a:r>
          </a:p>
          <a:p>
            <a:pPr marL="285750" indent="-285750">
              <a:buFont typeface="Arial" panose="020B0604020202020204" pitchFamily="34" charset="0"/>
              <a:buChar char="•"/>
            </a:pPr>
            <a:r>
              <a:rPr lang="en-US" dirty="0" smtClean="0">
                <a:solidFill>
                  <a:schemeClr val="bg1"/>
                </a:solidFill>
              </a:rPr>
              <a:t>A Description</a:t>
            </a:r>
          </a:p>
          <a:p>
            <a:pPr marL="285750" indent="-285750">
              <a:buFont typeface="Arial" panose="020B0604020202020204" pitchFamily="34" charset="0"/>
              <a:buChar char="•"/>
            </a:pPr>
            <a:r>
              <a:rPr lang="en-US" dirty="0" smtClean="0">
                <a:solidFill>
                  <a:schemeClr val="bg1"/>
                </a:solidFill>
              </a:rPr>
              <a:t>Status</a:t>
            </a:r>
          </a:p>
          <a:p>
            <a:pPr marL="285750" indent="-285750">
              <a:buFont typeface="Arial" panose="020B0604020202020204" pitchFamily="34" charset="0"/>
              <a:buChar char="•"/>
            </a:pPr>
            <a:r>
              <a:rPr lang="en-US" dirty="0" smtClean="0">
                <a:solidFill>
                  <a:schemeClr val="bg1"/>
                </a:solidFill>
              </a:rPr>
              <a:t>Last Run </a:t>
            </a:r>
          </a:p>
          <a:p>
            <a:pPr marL="285750" indent="-285750">
              <a:buFont typeface="Arial" panose="020B0604020202020204" pitchFamily="34" charset="0"/>
              <a:buChar char="•"/>
            </a:pPr>
            <a:r>
              <a:rPr lang="en-US" dirty="0" smtClean="0">
                <a:solidFill>
                  <a:schemeClr val="bg1"/>
                </a:solidFill>
              </a:rPr>
              <a:t>Next Run </a:t>
            </a:r>
          </a:p>
          <a:p>
            <a:endParaRPr lang="en-US" dirty="0">
              <a:solidFill>
                <a:schemeClr val="bg1"/>
              </a:solidFill>
            </a:endParaRPr>
          </a:p>
          <a:p>
            <a:r>
              <a:rPr lang="en-US" dirty="0" smtClean="0">
                <a:solidFill>
                  <a:schemeClr val="bg1"/>
                </a:solidFill>
              </a:rPr>
              <a:t>You are also able to deleted a modify some fields and delete a job.</a:t>
            </a:r>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2"/>
          <a:stretch>
            <a:fillRect/>
          </a:stretch>
        </p:blipFill>
        <p:spPr>
          <a:xfrm>
            <a:off x="3592223" y="2046980"/>
            <a:ext cx="8326150" cy="1951431"/>
          </a:xfrm>
          <a:prstGeom prst="rect">
            <a:avLst/>
          </a:prstGeom>
        </p:spPr>
      </p:pic>
      <p:pic>
        <p:nvPicPr>
          <p:cNvPr id="9" name="Picture 8"/>
          <p:cNvPicPr>
            <a:picLocks noChangeAspect="1"/>
          </p:cNvPicPr>
          <p:nvPr/>
        </p:nvPicPr>
        <p:blipFill>
          <a:blip r:embed="rId3"/>
          <a:stretch>
            <a:fillRect/>
          </a:stretch>
        </p:blipFill>
        <p:spPr>
          <a:xfrm>
            <a:off x="7211291" y="4056055"/>
            <a:ext cx="3162300" cy="2584123"/>
          </a:xfrm>
          <a:prstGeom prst="rect">
            <a:avLst/>
          </a:prstGeom>
        </p:spPr>
      </p:pic>
      <p:pic>
        <p:nvPicPr>
          <p:cNvPr id="10" name="Picture 9"/>
          <p:cNvPicPr>
            <a:picLocks noChangeAspect="1"/>
          </p:cNvPicPr>
          <p:nvPr/>
        </p:nvPicPr>
        <p:blipFill>
          <a:blip r:embed="rId4"/>
          <a:stretch>
            <a:fillRect/>
          </a:stretch>
        </p:blipFill>
        <p:spPr>
          <a:xfrm>
            <a:off x="5850367" y="265492"/>
            <a:ext cx="1933575" cy="1630326"/>
          </a:xfrm>
          <a:prstGeom prst="rect">
            <a:avLst/>
          </a:prstGeom>
        </p:spPr>
      </p:pic>
    </p:spTree>
    <p:extLst>
      <p:ext uri="{BB962C8B-B14F-4D97-AF65-F5344CB8AC3E}">
        <p14:creationId xmlns:p14="http://schemas.microsoft.com/office/powerpoint/2010/main" val="3709704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14</a:t>
            </a:fld>
            <a:endParaRPr lang="en-US" noProof="0" dirty="0"/>
          </a:p>
        </p:txBody>
      </p:sp>
      <p:sp>
        <p:nvSpPr>
          <p:cNvPr id="4" name="TextBox 3"/>
          <p:cNvSpPr txBox="1"/>
          <p:nvPr/>
        </p:nvSpPr>
        <p:spPr>
          <a:xfrm>
            <a:off x="561108" y="384464"/>
            <a:ext cx="9850583" cy="646331"/>
          </a:xfrm>
          <a:prstGeom prst="rect">
            <a:avLst/>
          </a:prstGeom>
          <a:noFill/>
        </p:spPr>
        <p:txBody>
          <a:bodyPr wrap="square" rtlCol="0">
            <a:spAutoFit/>
          </a:bodyPr>
          <a:lstStyle/>
          <a:p>
            <a:r>
              <a:rPr lang="en-US" sz="3600" dirty="0" smtClean="0">
                <a:solidFill>
                  <a:schemeClr val="bg2"/>
                </a:solidFill>
              </a:rPr>
              <a:t>Helpful Links to Find or Build </a:t>
            </a:r>
            <a:r>
              <a:rPr lang="en-US" sz="3600" dirty="0" err="1" smtClean="0">
                <a:solidFill>
                  <a:schemeClr val="bg2"/>
                </a:solidFill>
              </a:rPr>
              <a:t>Cron</a:t>
            </a:r>
            <a:r>
              <a:rPr lang="en-US" sz="3600" dirty="0" smtClean="0">
                <a:solidFill>
                  <a:schemeClr val="bg2"/>
                </a:solidFill>
              </a:rPr>
              <a:t> Expressions</a:t>
            </a:r>
            <a:endParaRPr lang="en-US" sz="3600" dirty="0">
              <a:solidFill>
                <a:schemeClr val="bg2"/>
              </a:solidFill>
            </a:endParaRPr>
          </a:p>
        </p:txBody>
      </p:sp>
      <p:sp>
        <p:nvSpPr>
          <p:cNvPr id="5" name="TextBox 4"/>
          <p:cNvSpPr txBox="1"/>
          <p:nvPr/>
        </p:nvSpPr>
        <p:spPr>
          <a:xfrm>
            <a:off x="904010" y="1257302"/>
            <a:ext cx="8312727" cy="923330"/>
          </a:xfrm>
          <a:prstGeom prst="rect">
            <a:avLst/>
          </a:prstGeom>
          <a:noFill/>
        </p:spPr>
        <p:txBody>
          <a:bodyPr wrap="square" rtlCol="0">
            <a:spAutoFit/>
          </a:bodyPr>
          <a:lstStyle/>
          <a:p>
            <a:r>
              <a:rPr lang="en-US" dirty="0">
                <a:solidFill>
                  <a:schemeClr val="bg1"/>
                </a:solidFill>
              </a:rPr>
              <a:t>https://www.freeformatter.com</a:t>
            </a:r>
            <a:r>
              <a:rPr lang="en-US" dirty="0" smtClean="0">
                <a:solidFill>
                  <a:schemeClr val="bg1"/>
                </a:solidFill>
              </a:rPr>
              <a:t>/  </a:t>
            </a:r>
          </a:p>
          <a:p>
            <a:endParaRPr lang="en-US" dirty="0">
              <a:solidFill>
                <a:schemeClr val="bg1"/>
              </a:solidFill>
            </a:endParaRPr>
          </a:p>
          <a:p>
            <a:r>
              <a:rPr lang="en-US" dirty="0" smtClean="0">
                <a:solidFill>
                  <a:schemeClr val="bg1"/>
                </a:solidFill>
              </a:rPr>
              <a:t>cron-expression-generator-quartz.html</a:t>
            </a:r>
          </a:p>
        </p:txBody>
      </p:sp>
    </p:spTree>
    <p:extLst>
      <p:ext uri="{BB962C8B-B14F-4D97-AF65-F5344CB8AC3E}">
        <p14:creationId xmlns:p14="http://schemas.microsoft.com/office/powerpoint/2010/main" val="808907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15</a:t>
            </a:fld>
            <a:endParaRPr lang="en-US" noProof="0" dirty="0"/>
          </a:p>
        </p:txBody>
      </p:sp>
      <p:sp>
        <p:nvSpPr>
          <p:cNvPr id="4" name="Content Placeholder 3"/>
          <p:cNvSpPr>
            <a:spLocks noGrp="1"/>
          </p:cNvSpPr>
          <p:nvPr>
            <p:ph idx="1"/>
          </p:nvPr>
        </p:nvSpPr>
        <p:spPr/>
        <p:txBody>
          <a:bodyPr/>
          <a:lstStyle/>
          <a:p>
            <a:pPr marL="0" indent="0">
              <a:buNone/>
            </a:pPr>
            <a:r>
              <a:rPr lang="en-US" dirty="0" smtClean="0"/>
              <a:t>To create a Report Bundle go to Report &gt; Report Bundles</a:t>
            </a:r>
          </a:p>
          <a:p>
            <a:pPr marL="0" indent="0">
              <a:buNone/>
            </a:pPr>
            <a:r>
              <a:rPr lang="en-US" dirty="0" smtClean="0"/>
              <a:t>On this page you can create report bundles and see bundles that have already been created.</a:t>
            </a:r>
          </a:p>
          <a:p>
            <a:pPr marL="0" indent="0">
              <a:buNone/>
            </a:pPr>
            <a:r>
              <a:rPr lang="en-US" dirty="0" smtClean="0"/>
              <a:t>Click Create</a:t>
            </a:r>
          </a:p>
          <a:p>
            <a:pPr marL="0" indent="0">
              <a:buNone/>
            </a:pPr>
            <a:endParaRPr lang="en-US" dirty="0" smtClean="0"/>
          </a:p>
          <a:p>
            <a:pPr marL="0" indent="0">
              <a:buNone/>
            </a:pPr>
            <a:endParaRPr lang="en-US" dirty="0" smtClean="0"/>
          </a:p>
          <a:p>
            <a:pPr marL="0" indent="0">
              <a:buNone/>
            </a:pPr>
            <a:r>
              <a:rPr lang="en-US" dirty="0" smtClean="0"/>
              <a:t> </a:t>
            </a:r>
          </a:p>
          <a:p>
            <a:pPr marL="0" indent="0">
              <a:buNone/>
            </a:pPr>
            <a:endParaRPr lang="en-US" dirty="0"/>
          </a:p>
        </p:txBody>
      </p:sp>
      <p:sp>
        <p:nvSpPr>
          <p:cNvPr id="5" name="Title 4"/>
          <p:cNvSpPr>
            <a:spLocks noGrp="1"/>
          </p:cNvSpPr>
          <p:nvPr>
            <p:ph type="title"/>
          </p:nvPr>
        </p:nvSpPr>
        <p:spPr/>
        <p:txBody>
          <a:bodyPr/>
          <a:lstStyle/>
          <a:p>
            <a:r>
              <a:rPr lang="en-US" dirty="0" smtClean="0">
                <a:solidFill>
                  <a:schemeClr val="bg2"/>
                </a:solidFill>
              </a:rPr>
              <a:t>Report Bundles</a:t>
            </a:r>
            <a:endParaRPr lang="en-US" dirty="0">
              <a:solidFill>
                <a:schemeClr val="bg2"/>
              </a:solidFill>
            </a:endParaRPr>
          </a:p>
        </p:txBody>
      </p:sp>
      <p:pic>
        <p:nvPicPr>
          <p:cNvPr id="8" name="Picture 7"/>
          <p:cNvPicPr>
            <a:picLocks noChangeAspect="1"/>
          </p:cNvPicPr>
          <p:nvPr/>
        </p:nvPicPr>
        <p:blipFill>
          <a:blip r:embed="rId2"/>
          <a:stretch>
            <a:fillRect/>
          </a:stretch>
        </p:blipFill>
        <p:spPr>
          <a:xfrm>
            <a:off x="9757064" y="1518979"/>
            <a:ext cx="2047010" cy="722615"/>
          </a:xfrm>
          <a:prstGeom prst="rect">
            <a:avLst/>
          </a:prstGeom>
        </p:spPr>
      </p:pic>
      <p:pic>
        <p:nvPicPr>
          <p:cNvPr id="9" name="Picture 8"/>
          <p:cNvPicPr>
            <a:picLocks noChangeAspect="1"/>
          </p:cNvPicPr>
          <p:nvPr/>
        </p:nvPicPr>
        <p:blipFill>
          <a:blip r:embed="rId3"/>
          <a:stretch>
            <a:fillRect/>
          </a:stretch>
        </p:blipFill>
        <p:spPr>
          <a:xfrm>
            <a:off x="2866591" y="3367519"/>
            <a:ext cx="619125" cy="247650"/>
          </a:xfrm>
          <a:prstGeom prst="rect">
            <a:avLst/>
          </a:prstGeom>
        </p:spPr>
      </p:pic>
    </p:spTree>
    <p:extLst>
      <p:ext uri="{BB962C8B-B14F-4D97-AF65-F5344CB8AC3E}">
        <p14:creationId xmlns:p14="http://schemas.microsoft.com/office/powerpoint/2010/main" val="213440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16</a:t>
            </a:fld>
            <a:endParaRPr lang="en-US" noProof="0" dirty="0"/>
          </a:p>
        </p:txBody>
      </p:sp>
      <p:sp>
        <p:nvSpPr>
          <p:cNvPr id="4" name="Title 3"/>
          <p:cNvSpPr>
            <a:spLocks noGrp="1"/>
          </p:cNvSpPr>
          <p:nvPr>
            <p:ph type="title"/>
          </p:nvPr>
        </p:nvSpPr>
        <p:spPr/>
        <p:txBody>
          <a:bodyPr/>
          <a:lstStyle/>
          <a:p>
            <a:pPr algn="ctr"/>
            <a:r>
              <a:rPr lang="en-US" dirty="0">
                <a:solidFill>
                  <a:schemeClr val="bg2"/>
                </a:solidFill>
              </a:rPr>
              <a:t>Report </a:t>
            </a:r>
            <a:r>
              <a:rPr lang="en-US" dirty="0" smtClean="0">
                <a:solidFill>
                  <a:schemeClr val="bg2"/>
                </a:solidFill>
              </a:rPr>
              <a:t>Bundles </a:t>
            </a:r>
            <a:r>
              <a:rPr lang="en-US" dirty="0" smtClean="0">
                <a:solidFill>
                  <a:schemeClr val="bg2"/>
                </a:solidFill>
              </a:rPr>
              <a:t>Continued</a:t>
            </a:r>
            <a:endParaRPr lang="en-US" dirty="0"/>
          </a:p>
        </p:txBody>
      </p:sp>
      <p:sp>
        <p:nvSpPr>
          <p:cNvPr id="5" name="Text Placeholder 4"/>
          <p:cNvSpPr>
            <a:spLocks noGrp="1"/>
          </p:cNvSpPr>
          <p:nvPr>
            <p:ph type="body" sz="half" idx="2"/>
          </p:nvPr>
        </p:nvSpPr>
        <p:spPr/>
        <p:txBody>
          <a:bodyPr>
            <a:normAutofit lnSpcReduction="10000"/>
          </a:bodyPr>
          <a:lstStyle/>
          <a:p>
            <a:r>
              <a:rPr lang="en-US" dirty="0" smtClean="0">
                <a:solidFill>
                  <a:schemeClr val="bg1"/>
                </a:solidFill>
              </a:rPr>
              <a:t>After clicking on create you will need to enter a “Report Bundle Name”.</a:t>
            </a:r>
          </a:p>
          <a:p>
            <a:r>
              <a:rPr lang="en-US" dirty="0" smtClean="0">
                <a:solidFill>
                  <a:schemeClr val="bg1"/>
                </a:solidFill>
              </a:rPr>
              <a:t>“Description” and “Tags” are optional fields you can use to help filter bundles.</a:t>
            </a:r>
          </a:p>
          <a:p>
            <a:r>
              <a:rPr lang="en-US" dirty="0" smtClean="0">
                <a:solidFill>
                  <a:schemeClr val="bg1"/>
                </a:solidFill>
              </a:rPr>
              <a:t>Once you select a report from the drop down it will then appear in the first grid. To add it to the bundle you must click the</a:t>
            </a:r>
          </a:p>
          <a:p>
            <a:r>
              <a:rPr lang="en-US" dirty="0" smtClean="0">
                <a:solidFill>
                  <a:schemeClr val="bg1"/>
                </a:solidFill>
              </a:rPr>
              <a:t>When you click the         </a:t>
            </a:r>
            <a:r>
              <a:rPr lang="en-US" dirty="0" err="1" smtClean="0">
                <a:solidFill>
                  <a:schemeClr val="bg1"/>
                </a:solidFill>
              </a:rPr>
              <a:t>the</a:t>
            </a:r>
            <a:r>
              <a:rPr lang="en-US" dirty="0" smtClean="0">
                <a:solidFill>
                  <a:schemeClr val="bg1"/>
                </a:solidFill>
              </a:rPr>
              <a:t> report will appear in the second grid. Only reports showing in the second grid will be included in the bundle.</a:t>
            </a:r>
          </a:p>
          <a:p>
            <a:r>
              <a:rPr lang="en-US" dirty="0" smtClean="0">
                <a:solidFill>
                  <a:schemeClr val="bg1"/>
                </a:solidFill>
              </a:rPr>
              <a:t>Once a report is in the second grid you can then edit the report options. You can also delete a report by click on the delete button next to the report name.</a:t>
            </a:r>
            <a:endParaRPr lang="en-US" dirty="0">
              <a:solidFill>
                <a:schemeClr val="bg1"/>
              </a:solidFill>
            </a:endParaRPr>
          </a:p>
        </p:txBody>
      </p:sp>
      <p:pic>
        <p:nvPicPr>
          <p:cNvPr id="7" name="Content Placeholder 6"/>
          <p:cNvPicPr>
            <a:picLocks noGrp="1" noChangeAspect="1"/>
          </p:cNvPicPr>
          <p:nvPr>
            <p:ph idx="1"/>
          </p:nvPr>
        </p:nvPicPr>
        <p:blipFill>
          <a:blip r:embed="rId2"/>
          <a:stretch>
            <a:fillRect/>
          </a:stretch>
        </p:blipFill>
        <p:spPr>
          <a:xfrm>
            <a:off x="5180013" y="384464"/>
            <a:ext cx="6172200" cy="5559136"/>
          </a:xfrm>
          <a:prstGeom prst="rect">
            <a:avLst/>
          </a:prstGeom>
        </p:spPr>
      </p:pic>
      <p:pic>
        <p:nvPicPr>
          <p:cNvPr id="8" name="Picture 7"/>
          <p:cNvPicPr>
            <a:picLocks noChangeAspect="1"/>
          </p:cNvPicPr>
          <p:nvPr/>
        </p:nvPicPr>
        <p:blipFill>
          <a:blip r:embed="rId3"/>
          <a:stretch>
            <a:fillRect/>
          </a:stretch>
        </p:blipFill>
        <p:spPr>
          <a:xfrm>
            <a:off x="4257745" y="3606787"/>
            <a:ext cx="304800" cy="219075"/>
          </a:xfrm>
          <a:prstGeom prst="rect">
            <a:avLst/>
          </a:prstGeom>
        </p:spPr>
      </p:pic>
      <p:pic>
        <p:nvPicPr>
          <p:cNvPr id="9" name="Picture 8"/>
          <p:cNvPicPr>
            <a:picLocks noChangeAspect="1"/>
          </p:cNvPicPr>
          <p:nvPr/>
        </p:nvPicPr>
        <p:blipFill>
          <a:blip r:embed="rId3"/>
          <a:stretch>
            <a:fillRect/>
          </a:stretch>
        </p:blipFill>
        <p:spPr>
          <a:xfrm>
            <a:off x="2653506" y="3913752"/>
            <a:ext cx="304800" cy="219075"/>
          </a:xfrm>
          <a:prstGeom prst="rect">
            <a:avLst/>
          </a:prstGeom>
        </p:spPr>
      </p:pic>
    </p:spTree>
    <p:extLst>
      <p:ext uri="{BB962C8B-B14F-4D97-AF65-F5344CB8AC3E}">
        <p14:creationId xmlns:p14="http://schemas.microsoft.com/office/powerpoint/2010/main" val="393253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17</a:t>
            </a:fld>
            <a:endParaRPr lang="en-US" noProof="0" dirty="0"/>
          </a:p>
        </p:txBody>
      </p:sp>
      <p:sp>
        <p:nvSpPr>
          <p:cNvPr id="4" name="TextBox 3"/>
          <p:cNvSpPr txBox="1"/>
          <p:nvPr/>
        </p:nvSpPr>
        <p:spPr>
          <a:xfrm>
            <a:off x="281649" y="498764"/>
            <a:ext cx="6089072" cy="646331"/>
          </a:xfrm>
          <a:prstGeom prst="rect">
            <a:avLst/>
          </a:prstGeom>
          <a:noFill/>
        </p:spPr>
        <p:txBody>
          <a:bodyPr wrap="square" rtlCol="0">
            <a:spAutoFit/>
          </a:bodyPr>
          <a:lstStyle/>
          <a:p>
            <a:r>
              <a:rPr lang="en-US" sz="3600" dirty="0" smtClean="0">
                <a:solidFill>
                  <a:schemeClr val="bg2"/>
                </a:solidFill>
              </a:rPr>
              <a:t>Report Bundles </a:t>
            </a:r>
            <a:r>
              <a:rPr lang="en-US" sz="3600" dirty="0">
                <a:solidFill>
                  <a:schemeClr val="bg2"/>
                </a:solidFill>
              </a:rPr>
              <a:t>C</a:t>
            </a:r>
            <a:r>
              <a:rPr lang="en-US" sz="3600" dirty="0" smtClean="0">
                <a:solidFill>
                  <a:schemeClr val="bg2"/>
                </a:solidFill>
              </a:rPr>
              <a:t>ontinued </a:t>
            </a:r>
            <a:endParaRPr lang="en-US" sz="3600" dirty="0">
              <a:solidFill>
                <a:schemeClr val="bg2"/>
              </a:solidFill>
            </a:endParaRPr>
          </a:p>
        </p:txBody>
      </p:sp>
      <p:sp>
        <p:nvSpPr>
          <p:cNvPr id="5" name="TextBox 4"/>
          <p:cNvSpPr txBox="1"/>
          <p:nvPr/>
        </p:nvSpPr>
        <p:spPr>
          <a:xfrm>
            <a:off x="384465" y="1145095"/>
            <a:ext cx="7637318" cy="4524315"/>
          </a:xfrm>
          <a:prstGeom prst="rect">
            <a:avLst/>
          </a:prstGeom>
          <a:noFill/>
        </p:spPr>
        <p:txBody>
          <a:bodyPr wrap="square" rtlCol="0">
            <a:spAutoFit/>
          </a:bodyPr>
          <a:lstStyle/>
          <a:p>
            <a:r>
              <a:rPr lang="en-US" dirty="0" smtClean="0">
                <a:solidFill>
                  <a:schemeClr val="bg1"/>
                </a:solidFill>
              </a:rPr>
              <a:t>After you click save the newly created report bundle will appear in the </a:t>
            </a:r>
          </a:p>
          <a:p>
            <a:r>
              <a:rPr lang="en-US" dirty="0" smtClean="0">
                <a:solidFill>
                  <a:schemeClr val="bg1"/>
                </a:solidFill>
              </a:rPr>
              <a:t>Report Bundle Manger grid. From the grid you have the options to “Set Scheduled”, “View”, “Edit”, and “Delete” the report bundle.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When scheduling a report bundle you have a few options.</a:t>
            </a:r>
          </a:p>
          <a:p>
            <a:r>
              <a:rPr lang="en-US" dirty="0" smtClean="0">
                <a:solidFill>
                  <a:schemeClr val="bg1"/>
                </a:solidFill>
              </a:rPr>
              <a:t>Job Type:</a:t>
            </a:r>
          </a:p>
          <a:p>
            <a:pPr marL="285750" indent="-285750">
              <a:buFont typeface="Arial" panose="020B0604020202020204" pitchFamily="34" charset="0"/>
              <a:buChar char="•"/>
            </a:pPr>
            <a:r>
              <a:rPr lang="en-US" dirty="0" err="1" smtClean="0">
                <a:solidFill>
                  <a:schemeClr val="bg1"/>
                </a:solidFill>
              </a:rPr>
              <a:t>Cron</a:t>
            </a:r>
            <a:r>
              <a:rPr lang="en-US" dirty="0">
                <a:solidFill>
                  <a:schemeClr val="bg1"/>
                </a:solidFill>
              </a:rPr>
              <a:t> </a:t>
            </a:r>
            <a:r>
              <a:rPr lang="en-US" dirty="0" smtClean="0">
                <a:solidFill>
                  <a:schemeClr val="bg1"/>
                </a:solidFill>
              </a:rPr>
              <a:t>– You will need to enter a </a:t>
            </a:r>
            <a:r>
              <a:rPr lang="en-US" dirty="0" err="1" smtClean="0">
                <a:solidFill>
                  <a:schemeClr val="bg1"/>
                </a:solidFill>
              </a:rPr>
              <a:t>Cron</a:t>
            </a:r>
            <a:r>
              <a:rPr lang="en-US" dirty="0" smtClean="0">
                <a:solidFill>
                  <a:schemeClr val="bg1"/>
                </a:solidFill>
              </a:rPr>
              <a:t> Expression </a:t>
            </a:r>
          </a:p>
          <a:p>
            <a:pPr marL="285750" indent="-285750">
              <a:buFont typeface="Arial" panose="020B0604020202020204" pitchFamily="34" charset="0"/>
              <a:buChar char="•"/>
            </a:pPr>
            <a:r>
              <a:rPr lang="en-US" dirty="0" smtClean="0">
                <a:solidFill>
                  <a:schemeClr val="bg1"/>
                </a:solidFill>
              </a:rPr>
              <a:t>Event – For example </a:t>
            </a:r>
            <a:r>
              <a:rPr lang="en-US" dirty="0" err="1" smtClean="0">
                <a:solidFill>
                  <a:schemeClr val="bg1"/>
                </a:solidFill>
              </a:rPr>
              <a:t>org.ssdt_ohio.usas.model.fiscalPeriod.FiscalPeriodCloseEvent</a:t>
            </a:r>
            <a:r>
              <a:rPr lang="en-US" dirty="0" smtClean="0">
                <a:solidFill>
                  <a:schemeClr val="bg1"/>
                </a:solidFill>
              </a:rPr>
              <a:t> </a:t>
            </a:r>
            <a:r>
              <a:rPr lang="en-US" dirty="0" smtClean="0">
                <a:solidFill>
                  <a:schemeClr val="bg1"/>
                </a:solidFill>
              </a:rPr>
              <a:t>can</a:t>
            </a:r>
            <a:r>
              <a:rPr lang="en-US" dirty="0" smtClean="0">
                <a:solidFill>
                  <a:schemeClr val="bg1"/>
                </a:solidFill>
              </a:rPr>
              <a:t> </a:t>
            </a:r>
            <a:r>
              <a:rPr lang="en-US" dirty="0" smtClean="0">
                <a:solidFill>
                  <a:schemeClr val="bg1"/>
                </a:solidFill>
              </a:rPr>
              <a:t>be </a:t>
            </a:r>
            <a:r>
              <a:rPr lang="en-US" dirty="0" smtClean="0">
                <a:solidFill>
                  <a:schemeClr val="bg1"/>
                </a:solidFill>
              </a:rPr>
              <a:t>used</a:t>
            </a:r>
            <a:r>
              <a:rPr lang="en-US" dirty="0" smtClean="0">
                <a:solidFill>
                  <a:schemeClr val="bg1"/>
                </a:solidFill>
              </a:rPr>
              <a:t> </a:t>
            </a:r>
            <a:r>
              <a:rPr lang="en-US" dirty="0" smtClean="0">
                <a:solidFill>
                  <a:schemeClr val="bg1"/>
                </a:solidFill>
              </a:rPr>
              <a:t>to send a report bundle at </a:t>
            </a:r>
            <a:r>
              <a:rPr lang="en-US" dirty="0" smtClean="0">
                <a:solidFill>
                  <a:schemeClr val="bg1"/>
                </a:solidFill>
              </a:rPr>
              <a:t> the close </a:t>
            </a:r>
            <a:r>
              <a:rPr lang="en-US" dirty="0" smtClean="0">
                <a:solidFill>
                  <a:schemeClr val="bg1"/>
                </a:solidFill>
              </a:rPr>
              <a:t>of the fiscal year.</a:t>
            </a:r>
          </a:p>
          <a:p>
            <a:pPr marL="285750" indent="-285750">
              <a:buFont typeface="Arial" panose="020B0604020202020204" pitchFamily="34" charset="0"/>
              <a:buChar char="•"/>
            </a:pPr>
            <a:r>
              <a:rPr lang="en-US" dirty="0" smtClean="0">
                <a:solidFill>
                  <a:schemeClr val="bg1"/>
                </a:solidFill>
              </a:rPr>
              <a:t>Immediate – The bundle will run and send now.</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You can view scheduled jobs under Utilities &gt; Job Scheduler </a:t>
            </a:r>
          </a:p>
        </p:txBody>
      </p:sp>
      <p:pic>
        <p:nvPicPr>
          <p:cNvPr id="6" name="Picture 5"/>
          <p:cNvPicPr>
            <a:picLocks noChangeAspect="1"/>
          </p:cNvPicPr>
          <p:nvPr/>
        </p:nvPicPr>
        <p:blipFill>
          <a:blip r:embed="rId2"/>
          <a:stretch>
            <a:fillRect/>
          </a:stretch>
        </p:blipFill>
        <p:spPr>
          <a:xfrm>
            <a:off x="8188469" y="1145094"/>
            <a:ext cx="3674434" cy="1569661"/>
          </a:xfrm>
          <a:prstGeom prst="rect">
            <a:avLst/>
          </a:prstGeom>
        </p:spPr>
      </p:pic>
      <p:pic>
        <p:nvPicPr>
          <p:cNvPr id="7" name="Picture 6"/>
          <p:cNvPicPr>
            <a:picLocks noChangeAspect="1"/>
          </p:cNvPicPr>
          <p:nvPr/>
        </p:nvPicPr>
        <p:blipFill>
          <a:blip r:embed="rId3"/>
          <a:stretch>
            <a:fillRect/>
          </a:stretch>
        </p:blipFill>
        <p:spPr>
          <a:xfrm>
            <a:off x="8188469" y="2822864"/>
            <a:ext cx="3674434" cy="3183081"/>
          </a:xfrm>
          <a:prstGeom prst="rect">
            <a:avLst/>
          </a:prstGeom>
        </p:spPr>
      </p:pic>
    </p:spTree>
    <p:extLst>
      <p:ext uri="{BB962C8B-B14F-4D97-AF65-F5344CB8AC3E}">
        <p14:creationId xmlns:p14="http://schemas.microsoft.com/office/powerpoint/2010/main" val="3954541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18</a:t>
            </a:fld>
            <a:endParaRPr lang="en-US" noProof="0" dirty="0"/>
          </a:p>
        </p:txBody>
      </p:sp>
      <p:sp>
        <p:nvSpPr>
          <p:cNvPr id="4" name="Title 3"/>
          <p:cNvSpPr>
            <a:spLocks noGrp="1"/>
          </p:cNvSpPr>
          <p:nvPr>
            <p:ph type="title"/>
          </p:nvPr>
        </p:nvSpPr>
        <p:spPr/>
        <p:txBody>
          <a:bodyPr/>
          <a:lstStyle/>
          <a:p>
            <a:r>
              <a:rPr lang="en-US" dirty="0" smtClean="0"/>
              <a:t>Grid Reports</a:t>
            </a:r>
            <a:endParaRPr lang="en-US" dirty="0"/>
          </a:p>
        </p:txBody>
      </p:sp>
      <p:sp>
        <p:nvSpPr>
          <p:cNvPr id="5" name="Text Placeholder 4"/>
          <p:cNvSpPr>
            <a:spLocks noGrp="1"/>
          </p:cNvSpPr>
          <p:nvPr>
            <p:ph type="body" sz="half" idx="2"/>
          </p:nvPr>
        </p:nvSpPr>
        <p:spPr/>
        <p:txBody>
          <a:bodyPr/>
          <a:lstStyle/>
          <a:p>
            <a:r>
              <a:rPr lang="en-US" dirty="0" smtClean="0"/>
              <a:t>You are able to generate reports form any “Grids” </a:t>
            </a:r>
          </a:p>
          <a:p>
            <a:r>
              <a:rPr lang="en-US" dirty="0" smtClean="0"/>
              <a:t>On the right side of the page you can click on the Report button.</a:t>
            </a:r>
          </a:p>
          <a:p>
            <a:endParaRPr lang="en-US" dirty="0"/>
          </a:p>
          <a:p>
            <a:r>
              <a:rPr lang="en-US" dirty="0" smtClean="0"/>
              <a:t>This will give you the option to  generate a report with the columns currently shown.</a:t>
            </a:r>
          </a:p>
          <a:p>
            <a:endParaRPr lang="en-US" dirty="0"/>
          </a:p>
          <a:p>
            <a:r>
              <a:rPr lang="en-US" dirty="0" smtClean="0"/>
              <a:t>You can add columns by click the More button to the right of Report. This will let you add items.</a:t>
            </a:r>
            <a:endParaRPr lang="en-US" dirty="0"/>
          </a:p>
        </p:txBody>
      </p:sp>
      <p:pic>
        <p:nvPicPr>
          <p:cNvPr id="7" name="Picture 6"/>
          <p:cNvPicPr>
            <a:picLocks noChangeAspect="1"/>
          </p:cNvPicPr>
          <p:nvPr/>
        </p:nvPicPr>
        <p:blipFill>
          <a:blip r:embed="rId2"/>
          <a:stretch>
            <a:fillRect/>
          </a:stretch>
        </p:blipFill>
        <p:spPr>
          <a:xfrm>
            <a:off x="5657777" y="974983"/>
            <a:ext cx="3390900" cy="942975"/>
          </a:xfrm>
          <a:prstGeom prst="rect">
            <a:avLst/>
          </a:prstGeom>
        </p:spPr>
      </p:pic>
      <p:pic>
        <p:nvPicPr>
          <p:cNvPr id="8" name="Picture 7"/>
          <p:cNvPicPr>
            <a:picLocks noChangeAspect="1"/>
          </p:cNvPicPr>
          <p:nvPr/>
        </p:nvPicPr>
        <p:blipFill>
          <a:blip r:embed="rId3"/>
          <a:stretch>
            <a:fillRect/>
          </a:stretch>
        </p:blipFill>
        <p:spPr>
          <a:xfrm>
            <a:off x="5759917" y="2335788"/>
            <a:ext cx="3186619" cy="2581276"/>
          </a:xfrm>
          <a:prstGeom prst="rect">
            <a:avLst/>
          </a:prstGeom>
        </p:spPr>
      </p:pic>
    </p:spTree>
    <p:extLst>
      <p:ext uri="{BB962C8B-B14F-4D97-AF65-F5344CB8AC3E}">
        <p14:creationId xmlns:p14="http://schemas.microsoft.com/office/powerpoint/2010/main" val="205955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19</a:t>
            </a:fld>
            <a:endParaRPr lang="en-US" noProof="0" dirty="0"/>
          </a:p>
        </p:txBody>
      </p:sp>
      <p:sp>
        <p:nvSpPr>
          <p:cNvPr id="4" name="Title 3"/>
          <p:cNvSpPr>
            <a:spLocks noGrp="1"/>
          </p:cNvSpPr>
          <p:nvPr>
            <p:ph type="title"/>
          </p:nvPr>
        </p:nvSpPr>
        <p:spPr/>
        <p:txBody>
          <a:bodyPr/>
          <a:lstStyle/>
          <a:p>
            <a:r>
              <a:rPr lang="en-US" dirty="0" smtClean="0"/>
              <a:t>Modifying </a:t>
            </a:r>
            <a:br>
              <a:rPr lang="en-US" dirty="0" smtClean="0"/>
            </a:br>
            <a:r>
              <a:rPr lang="en-US" dirty="0" smtClean="0"/>
              <a:t>Reports</a:t>
            </a:r>
            <a:endParaRPr lang="en-US" dirty="0"/>
          </a:p>
        </p:txBody>
      </p:sp>
      <p:sp>
        <p:nvSpPr>
          <p:cNvPr id="5" name="Text Placeholder 4"/>
          <p:cNvSpPr>
            <a:spLocks noGrp="1"/>
          </p:cNvSpPr>
          <p:nvPr>
            <p:ph type="body" sz="half" idx="2"/>
          </p:nvPr>
        </p:nvSpPr>
        <p:spPr/>
        <p:txBody>
          <a:bodyPr/>
          <a:lstStyle/>
          <a:p>
            <a:r>
              <a:rPr lang="en-US" dirty="0" smtClean="0"/>
              <a:t>You are able to modify any reports under Report &gt; Report Manger </a:t>
            </a:r>
          </a:p>
          <a:p>
            <a:r>
              <a:rPr lang="en-US" dirty="0" smtClean="0"/>
              <a:t>You cannot modify reports that appear under the Report tab dropdown. </a:t>
            </a:r>
          </a:p>
          <a:p>
            <a:endParaRPr lang="en-US" dirty="0"/>
          </a:p>
        </p:txBody>
      </p:sp>
      <p:pic>
        <p:nvPicPr>
          <p:cNvPr id="7" name="Picture 6"/>
          <p:cNvPicPr>
            <a:picLocks noChangeAspect="1"/>
          </p:cNvPicPr>
          <p:nvPr/>
        </p:nvPicPr>
        <p:blipFill>
          <a:blip r:embed="rId2"/>
          <a:stretch>
            <a:fillRect/>
          </a:stretch>
        </p:blipFill>
        <p:spPr>
          <a:xfrm>
            <a:off x="2805906" y="984264"/>
            <a:ext cx="1133232" cy="755488"/>
          </a:xfrm>
          <a:prstGeom prst="rect">
            <a:avLst/>
          </a:prstGeom>
        </p:spPr>
      </p:pic>
      <p:pic>
        <p:nvPicPr>
          <p:cNvPr id="6" name="Picture 5"/>
          <p:cNvPicPr>
            <a:picLocks noChangeAspect="1"/>
          </p:cNvPicPr>
          <p:nvPr/>
        </p:nvPicPr>
        <p:blipFill>
          <a:blip r:embed="rId3"/>
          <a:stretch>
            <a:fillRect/>
          </a:stretch>
        </p:blipFill>
        <p:spPr>
          <a:xfrm>
            <a:off x="839788" y="3278526"/>
            <a:ext cx="8427028" cy="2839958"/>
          </a:xfrm>
          <a:prstGeom prst="rect">
            <a:avLst/>
          </a:prstGeom>
        </p:spPr>
      </p:pic>
    </p:spTree>
    <p:extLst>
      <p:ext uri="{BB962C8B-B14F-4D97-AF65-F5344CB8AC3E}">
        <p14:creationId xmlns:p14="http://schemas.microsoft.com/office/powerpoint/2010/main" val="1376696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EDADF0-23DD-491B-8755-2E19692F9B18}"/>
              </a:ext>
            </a:extLst>
          </p:cNvPr>
          <p:cNvSpPr>
            <a:spLocks noGrp="1"/>
          </p:cNvSpPr>
          <p:nvPr>
            <p:ph type="title"/>
          </p:nvPr>
        </p:nvSpPr>
        <p:spPr>
          <a:xfrm>
            <a:off x="838200" y="934062"/>
            <a:ext cx="10515600" cy="4552337"/>
          </a:xfrm>
        </p:spPr>
        <p:txBody>
          <a:bodyPr>
            <a:normAutofit fontScale="90000"/>
          </a:bodyPr>
          <a:lstStyle/>
          <a:p>
            <a:r>
              <a:rPr lang="en-US" sz="3100" dirty="0" smtClean="0"/>
              <a:t/>
            </a:r>
            <a:br>
              <a:rPr lang="en-US" sz="3100" dirty="0" smtClean="0"/>
            </a:br>
            <a:r>
              <a:rPr lang="en-US" sz="3100" dirty="0" smtClean="0"/>
              <a:t>Basic Use of Report </a:t>
            </a:r>
            <a:r>
              <a:rPr lang="en-US" sz="3100" dirty="0" smtClean="0"/>
              <a:t>Manger</a:t>
            </a:r>
            <a:r>
              <a:rPr lang="en-US" sz="3100" dirty="0" smtClean="0"/>
              <a:t/>
            </a:r>
            <a:br>
              <a:rPr lang="en-US" sz="3100" dirty="0" smtClean="0"/>
            </a:br>
            <a:r>
              <a:rPr lang="en-US" sz="3100" dirty="0" smtClean="0"/>
              <a:t>Helpful Date </a:t>
            </a:r>
            <a:r>
              <a:rPr lang="en-US" sz="3100" dirty="0" smtClean="0"/>
              <a:t>Shortcuts</a:t>
            </a:r>
            <a:br>
              <a:rPr lang="en-US" sz="3100" dirty="0" smtClean="0"/>
            </a:br>
            <a:r>
              <a:rPr lang="en-US" sz="3100" dirty="0" smtClean="0"/>
              <a:t>Save and Recall</a:t>
            </a:r>
            <a:r>
              <a:rPr lang="en-US" sz="3100" dirty="0" smtClean="0"/>
              <a:t/>
            </a:r>
            <a:br>
              <a:rPr lang="en-US" sz="3100" dirty="0" smtClean="0"/>
            </a:br>
            <a:r>
              <a:rPr lang="en-US" sz="3100" dirty="0" smtClean="0"/>
              <a:t>Report Direct </a:t>
            </a:r>
            <a:r>
              <a:rPr lang="en-US" sz="3100" dirty="0" smtClean="0"/>
              <a:t>Link</a:t>
            </a:r>
            <a:r>
              <a:rPr lang="en-US" sz="3100" dirty="0" smtClean="0"/>
              <a:t/>
            </a:r>
            <a:br>
              <a:rPr lang="en-US" sz="3100" dirty="0" smtClean="0"/>
            </a:br>
            <a:r>
              <a:rPr lang="en-US" sz="3100" dirty="0" smtClean="0"/>
              <a:t>Job </a:t>
            </a:r>
            <a:r>
              <a:rPr lang="en-US" sz="3100" dirty="0" smtClean="0"/>
              <a:t>Scheduler</a:t>
            </a:r>
            <a:r>
              <a:rPr lang="en-US" sz="3100" dirty="0" smtClean="0"/>
              <a:t/>
            </a:r>
            <a:br>
              <a:rPr lang="en-US" sz="3100" dirty="0" smtClean="0"/>
            </a:br>
            <a:r>
              <a:rPr lang="en-US" sz="3100" dirty="0" smtClean="0"/>
              <a:t>Report </a:t>
            </a:r>
            <a:r>
              <a:rPr lang="en-US" sz="3100" dirty="0" smtClean="0"/>
              <a:t>Bundles</a:t>
            </a:r>
            <a:br>
              <a:rPr lang="en-US" sz="3100" dirty="0" smtClean="0"/>
            </a:br>
            <a:r>
              <a:rPr lang="en-US" sz="3100" dirty="0" smtClean="0"/>
              <a:t>Grid Reports</a:t>
            </a:r>
            <a:r>
              <a:rPr lang="en-US" sz="3100" dirty="0" smtClean="0"/>
              <a:t/>
            </a:r>
            <a:br>
              <a:rPr lang="en-US" sz="3100" dirty="0" smtClean="0"/>
            </a:br>
            <a:r>
              <a:rPr lang="en-US" sz="3100" dirty="0" smtClean="0"/>
              <a:t>Modifying </a:t>
            </a:r>
            <a:r>
              <a:rPr lang="en-US" sz="3100" dirty="0" smtClean="0"/>
              <a:t>Reports</a:t>
            </a:r>
            <a:r>
              <a:rPr lang="en-US" sz="3100" dirty="0" smtClean="0"/>
              <a:t/>
            </a:r>
            <a:br>
              <a:rPr lang="en-US" sz="3100" dirty="0" smtClean="0"/>
            </a:br>
            <a:r>
              <a:rPr lang="en-US" sz="3100" dirty="0" smtClean="0"/>
              <a:t>Creating a Custom </a:t>
            </a:r>
            <a:r>
              <a:rPr lang="en-US" sz="3100" dirty="0" smtClean="0"/>
              <a:t>Report</a:t>
            </a:r>
            <a:r>
              <a:rPr lang="en-US" sz="3100" dirty="0" smtClean="0"/>
              <a:t/>
            </a:r>
            <a:br>
              <a:rPr lang="en-US" sz="3100" dirty="0" smtClean="0"/>
            </a:br>
            <a:r>
              <a:rPr lang="en-US" sz="3100" dirty="0" smtClean="0"/>
              <a:t>Financial Detail with Running Fund </a:t>
            </a:r>
            <a:r>
              <a:rPr lang="en-US" sz="3100" dirty="0" smtClean="0"/>
              <a:t>Balance</a:t>
            </a:r>
            <a:r>
              <a:rPr lang="en-US" dirty="0" smtClean="0"/>
              <a:t/>
            </a:r>
            <a:br>
              <a:rPr lang="en-US" dirty="0" smtClean="0"/>
            </a:br>
            <a:r>
              <a:rPr lang="en-US" dirty="0" smtClean="0"/>
              <a:t> </a:t>
            </a:r>
            <a:br>
              <a:rPr lang="en-US" dirty="0" smtClean="0"/>
            </a:br>
            <a:endParaRPr lang="en-US" dirty="0"/>
          </a:p>
        </p:txBody>
      </p:sp>
      <p:sp>
        <p:nvSpPr>
          <p:cNvPr id="3" name="Slide Number Placeholder 2">
            <a:extLst>
              <a:ext uri="{FF2B5EF4-FFF2-40B4-BE49-F238E27FC236}">
                <a16:creationId xmlns="" xmlns:a16="http://schemas.microsoft.com/office/drawing/2014/main" id="{73E7209B-EA97-4E46-B935-409525612C95}"/>
              </a:ext>
            </a:extLst>
          </p:cNvPr>
          <p:cNvSpPr>
            <a:spLocks noGrp="1"/>
          </p:cNvSpPr>
          <p:nvPr>
            <p:ph type="sldNum" sz="quarter" idx="10"/>
          </p:nvPr>
        </p:nvSpPr>
        <p:spPr/>
        <p:txBody>
          <a:bodyPr/>
          <a:lstStyle/>
          <a:p>
            <a:fld id="{D495E168-DA5E-4888-8D8A-92B118324C14}" type="slidenum">
              <a:rPr lang="en-US" smtClean="0"/>
              <a:pPr/>
              <a:t>2</a:t>
            </a:fld>
            <a:endParaRPr lang="en-US" dirty="0"/>
          </a:p>
        </p:txBody>
      </p:sp>
      <p:sp>
        <p:nvSpPr>
          <p:cNvPr id="6" name="Text Placeholder 5"/>
          <p:cNvSpPr>
            <a:spLocks noGrp="1"/>
          </p:cNvSpPr>
          <p:nvPr>
            <p:ph type="body" idx="1"/>
          </p:nvPr>
        </p:nvSpPr>
        <p:spPr>
          <a:xfrm>
            <a:off x="755068" y="248194"/>
            <a:ext cx="10515600" cy="953589"/>
          </a:xfrm>
        </p:spPr>
        <p:txBody>
          <a:bodyPr>
            <a:noAutofit/>
          </a:bodyPr>
          <a:lstStyle/>
          <a:p>
            <a:r>
              <a:rPr lang="en-US" sz="4800" b="1" u="sng" dirty="0" smtClean="0"/>
              <a:t>Agenda</a:t>
            </a:r>
            <a:endParaRPr lang="en-US" sz="4800" b="1" u="sng" dirty="0"/>
          </a:p>
        </p:txBody>
      </p:sp>
    </p:spTree>
    <p:extLst>
      <p:ext uri="{BB962C8B-B14F-4D97-AF65-F5344CB8AC3E}">
        <p14:creationId xmlns:p14="http://schemas.microsoft.com/office/powerpoint/2010/main" val="434389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20</a:t>
            </a:fld>
            <a:endParaRPr lang="en-US" noProof="0" dirty="0"/>
          </a:p>
        </p:txBody>
      </p:sp>
      <p:sp>
        <p:nvSpPr>
          <p:cNvPr id="4" name="TextBox 3"/>
          <p:cNvSpPr txBox="1"/>
          <p:nvPr/>
        </p:nvSpPr>
        <p:spPr>
          <a:xfrm>
            <a:off x="426027" y="332509"/>
            <a:ext cx="4873337" cy="584775"/>
          </a:xfrm>
          <a:prstGeom prst="rect">
            <a:avLst/>
          </a:prstGeom>
          <a:noFill/>
        </p:spPr>
        <p:txBody>
          <a:bodyPr wrap="square" rtlCol="0">
            <a:spAutoFit/>
          </a:bodyPr>
          <a:lstStyle/>
          <a:p>
            <a:r>
              <a:rPr lang="en-US" sz="3200" dirty="0" smtClean="0">
                <a:solidFill>
                  <a:schemeClr val="bg2"/>
                </a:solidFill>
              </a:rPr>
              <a:t>Selected Properties </a:t>
            </a:r>
            <a:endParaRPr lang="en-US" sz="3200" dirty="0">
              <a:solidFill>
                <a:schemeClr val="bg2"/>
              </a:solidFill>
            </a:endParaRPr>
          </a:p>
        </p:txBody>
      </p:sp>
      <p:pic>
        <p:nvPicPr>
          <p:cNvPr id="5" name="Picture 4"/>
          <p:cNvPicPr>
            <a:picLocks noChangeAspect="1"/>
          </p:cNvPicPr>
          <p:nvPr/>
        </p:nvPicPr>
        <p:blipFill>
          <a:blip r:embed="rId2"/>
          <a:stretch>
            <a:fillRect/>
          </a:stretch>
        </p:blipFill>
        <p:spPr>
          <a:xfrm>
            <a:off x="4263941" y="509155"/>
            <a:ext cx="5007040" cy="306241"/>
          </a:xfrm>
          <a:prstGeom prst="rect">
            <a:avLst/>
          </a:prstGeom>
        </p:spPr>
      </p:pic>
      <p:sp>
        <p:nvSpPr>
          <p:cNvPr id="6" name="TextBox 5"/>
          <p:cNvSpPr txBox="1"/>
          <p:nvPr/>
        </p:nvSpPr>
        <p:spPr>
          <a:xfrm>
            <a:off x="633845" y="1059873"/>
            <a:ext cx="10359737" cy="4154984"/>
          </a:xfrm>
          <a:prstGeom prst="rect">
            <a:avLst/>
          </a:prstGeom>
          <a:noFill/>
        </p:spPr>
        <p:txBody>
          <a:bodyPr wrap="square" rtlCol="0">
            <a:spAutoFit/>
          </a:bodyPr>
          <a:lstStyle/>
          <a:p>
            <a:r>
              <a:rPr lang="en-US" sz="2400" dirty="0">
                <a:solidFill>
                  <a:schemeClr val="bg1"/>
                </a:solidFill>
              </a:rPr>
              <a:t>Reportable properties are available for nearly all possible related data types.  The properties within those related data types are represented in an expandable tree format. Properties are selected by either double clicking on the properties on the left or drag and drop them into the box on the right.  Once the user has selected the desired properties, they </a:t>
            </a:r>
            <a:r>
              <a:rPr lang="en-US" sz="2400" dirty="0" smtClean="0">
                <a:solidFill>
                  <a:schemeClr val="bg1"/>
                </a:solidFill>
              </a:rPr>
              <a:t>can </a:t>
            </a:r>
            <a:r>
              <a:rPr lang="en-US" sz="2400" dirty="0">
                <a:solidFill>
                  <a:schemeClr val="bg1"/>
                </a:solidFill>
              </a:rPr>
              <a:t>order them in the box on the right as they wish the columns to appear on the report by drag and drop. Properties may be removed by clicking on </a:t>
            </a:r>
            <a:r>
              <a:rPr lang="en-US" sz="2400" dirty="0" smtClean="0">
                <a:solidFill>
                  <a:schemeClr val="bg1"/>
                </a:solidFill>
              </a:rPr>
              <a:t>the remove button </a:t>
            </a:r>
            <a:r>
              <a:rPr lang="en-US" sz="2400" dirty="0">
                <a:solidFill>
                  <a:schemeClr val="bg1"/>
                </a:solidFill>
              </a:rPr>
              <a:t>beside the property. Within the properties selected, the user will need to determine how to sort the report. Sorting is accomplished by choosing a number under the Sort Priority column. In order to control break or page break by a property it must first be assigned a sort priority.</a:t>
            </a:r>
          </a:p>
        </p:txBody>
      </p:sp>
    </p:spTree>
    <p:extLst>
      <p:ext uri="{BB962C8B-B14F-4D97-AF65-F5344CB8AC3E}">
        <p14:creationId xmlns:p14="http://schemas.microsoft.com/office/powerpoint/2010/main" val="2498089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21</a:t>
            </a:fld>
            <a:endParaRPr lang="en-US" noProof="0" dirty="0"/>
          </a:p>
        </p:txBody>
      </p:sp>
      <p:sp>
        <p:nvSpPr>
          <p:cNvPr id="4" name="TextBox 3"/>
          <p:cNvSpPr txBox="1"/>
          <p:nvPr/>
        </p:nvSpPr>
        <p:spPr>
          <a:xfrm>
            <a:off x="623454" y="446809"/>
            <a:ext cx="5008418" cy="646331"/>
          </a:xfrm>
          <a:prstGeom prst="rect">
            <a:avLst/>
          </a:prstGeom>
          <a:noFill/>
        </p:spPr>
        <p:txBody>
          <a:bodyPr wrap="square" rtlCol="0">
            <a:spAutoFit/>
          </a:bodyPr>
          <a:lstStyle/>
          <a:p>
            <a:r>
              <a:rPr lang="en-US" sz="3600" dirty="0" smtClean="0">
                <a:solidFill>
                  <a:schemeClr val="bg2"/>
                </a:solidFill>
              </a:rPr>
              <a:t>Customize Properties </a:t>
            </a:r>
            <a:endParaRPr lang="en-US" sz="3600" dirty="0">
              <a:solidFill>
                <a:schemeClr val="bg2"/>
              </a:solidFill>
            </a:endParaRPr>
          </a:p>
        </p:txBody>
      </p:sp>
      <p:sp>
        <p:nvSpPr>
          <p:cNvPr id="5" name="TextBox 4"/>
          <p:cNvSpPr txBox="1"/>
          <p:nvPr/>
        </p:nvSpPr>
        <p:spPr>
          <a:xfrm>
            <a:off x="838200" y="1093140"/>
            <a:ext cx="10228118" cy="5355312"/>
          </a:xfrm>
          <a:prstGeom prst="rect">
            <a:avLst/>
          </a:prstGeom>
          <a:noFill/>
        </p:spPr>
        <p:txBody>
          <a:bodyPr wrap="square" rtlCol="0">
            <a:spAutoFit/>
          </a:bodyPr>
          <a:lstStyle/>
          <a:p>
            <a:endParaRPr lang="en-US" dirty="0"/>
          </a:p>
          <a:p>
            <a:pPr lvl="1"/>
            <a:r>
              <a:rPr lang="en-US" dirty="0">
                <a:solidFill>
                  <a:schemeClr val="bg1"/>
                </a:solidFill>
              </a:rPr>
              <a:t>For each property, the user may customize the following:</a:t>
            </a:r>
          </a:p>
          <a:p>
            <a:pPr marL="1200150" lvl="2" indent="-285750">
              <a:buFont typeface="Arial" panose="020B0604020202020204" pitchFamily="34" charset="0"/>
              <a:buChar char="•"/>
            </a:pPr>
            <a:r>
              <a:rPr lang="en-US" b="1" dirty="0" smtClean="0">
                <a:solidFill>
                  <a:schemeClr val="bg1"/>
                </a:solidFill>
              </a:rPr>
              <a:t>Sort </a:t>
            </a:r>
            <a:r>
              <a:rPr lang="en-US" b="1" dirty="0">
                <a:solidFill>
                  <a:schemeClr val="bg1"/>
                </a:solidFill>
              </a:rPr>
              <a:t>Priority</a:t>
            </a:r>
            <a:r>
              <a:rPr lang="en-US" dirty="0">
                <a:solidFill>
                  <a:schemeClr val="bg1"/>
                </a:solidFill>
              </a:rPr>
              <a:t>: the order in which the report will be sorted</a:t>
            </a:r>
          </a:p>
          <a:p>
            <a:pPr marL="1200150" lvl="2" indent="-285750">
              <a:buFont typeface="Arial" panose="020B0604020202020204" pitchFamily="34" charset="0"/>
              <a:buChar char="•"/>
            </a:pPr>
            <a:endParaRPr lang="en-US" b="1" dirty="0" smtClean="0">
              <a:solidFill>
                <a:schemeClr val="bg1"/>
              </a:solidFill>
            </a:endParaRPr>
          </a:p>
          <a:p>
            <a:pPr marL="1200150" lvl="2" indent="-285750">
              <a:buFont typeface="Arial" panose="020B0604020202020204" pitchFamily="34" charset="0"/>
              <a:buChar char="•"/>
            </a:pPr>
            <a:r>
              <a:rPr lang="en-US" b="1" dirty="0" smtClean="0">
                <a:solidFill>
                  <a:schemeClr val="bg1"/>
                </a:solidFill>
              </a:rPr>
              <a:t>Sort </a:t>
            </a:r>
            <a:r>
              <a:rPr lang="en-US" b="1" dirty="0">
                <a:solidFill>
                  <a:schemeClr val="bg1"/>
                </a:solidFill>
              </a:rPr>
              <a:t>Order:</a:t>
            </a:r>
            <a:r>
              <a:rPr lang="en-US" dirty="0">
                <a:solidFill>
                  <a:schemeClr val="bg1"/>
                </a:solidFill>
              </a:rPr>
              <a:t> sort the property in ascending (lowest to highest) or descending order</a:t>
            </a:r>
          </a:p>
          <a:p>
            <a:pPr marL="1200150" lvl="2" indent="-285750">
              <a:buFont typeface="Arial" panose="020B0604020202020204" pitchFamily="34" charset="0"/>
              <a:buChar char="•"/>
            </a:pPr>
            <a:endParaRPr lang="en-US" b="1" dirty="0" smtClean="0">
              <a:solidFill>
                <a:schemeClr val="bg1"/>
              </a:solidFill>
            </a:endParaRPr>
          </a:p>
          <a:p>
            <a:pPr marL="1200150" lvl="2" indent="-285750">
              <a:buFont typeface="Arial" panose="020B0604020202020204" pitchFamily="34" charset="0"/>
              <a:buChar char="•"/>
            </a:pPr>
            <a:r>
              <a:rPr lang="en-US" b="1" dirty="0" smtClean="0">
                <a:solidFill>
                  <a:schemeClr val="bg1"/>
                </a:solidFill>
              </a:rPr>
              <a:t>Control </a:t>
            </a:r>
            <a:r>
              <a:rPr lang="en-US" b="1" dirty="0">
                <a:solidFill>
                  <a:schemeClr val="bg1"/>
                </a:solidFill>
              </a:rPr>
              <a:t>Break:</a:t>
            </a:r>
            <a:r>
              <a:rPr lang="en-US" dirty="0">
                <a:solidFill>
                  <a:schemeClr val="bg1"/>
                </a:solidFill>
              </a:rPr>
              <a:t> if the property changes, it will bold the change. For example if you run a budget report and sort/control break on the fund every time there is a new fund it will bold the fund number</a:t>
            </a:r>
            <a:r>
              <a:rPr lang="en-US" dirty="0" smtClean="0">
                <a:solidFill>
                  <a:schemeClr val="bg1"/>
                </a:solidFill>
              </a:rPr>
              <a:t>. </a:t>
            </a:r>
            <a:endParaRPr lang="en-US" dirty="0" smtClean="0">
              <a:solidFill>
                <a:srgbClr val="FF0000"/>
              </a:solidFill>
            </a:endParaRPr>
          </a:p>
          <a:p>
            <a:pPr lvl="2"/>
            <a:r>
              <a:rPr lang="en-US" dirty="0" smtClean="0">
                <a:solidFill>
                  <a:srgbClr val="FF0000"/>
                </a:solidFill>
              </a:rPr>
              <a:t>  	Note: You must assign a sort priority first when using this.</a:t>
            </a:r>
            <a:endParaRPr lang="en-US" dirty="0">
              <a:solidFill>
                <a:schemeClr val="bg1"/>
              </a:solidFill>
            </a:endParaRPr>
          </a:p>
          <a:p>
            <a:pPr marL="1200150" lvl="2" indent="-285750">
              <a:buFont typeface="Arial" panose="020B0604020202020204" pitchFamily="34" charset="0"/>
              <a:buChar char="•"/>
            </a:pPr>
            <a:endParaRPr lang="en-US" b="1" dirty="0" smtClean="0">
              <a:solidFill>
                <a:schemeClr val="bg1"/>
              </a:solidFill>
            </a:endParaRPr>
          </a:p>
          <a:p>
            <a:pPr marL="1200150" lvl="2" indent="-285750">
              <a:buFont typeface="Arial" panose="020B0604020202020204" pitchFamily="34" charset="0"/>
              <a:buChar char="•"/>
            </a:pPr>
            <a:r>
              <a:rPr lang="en-US" b="1" dirty="0" smtClean="0">
                <a:solidFill>
                  <a:schemeClr val="bg1"/>
                </a:solidFill>
              </a:rPr>
              <a:t>Function</a:t>
            </a:r>
            <a:r>
              <a:rPr lang="en-US" dirty="0">
                <a:solidFill>
                  <a:schemeClr val="bg1"/>
                </a:solidFill>
              </a:rPr>
              <a:t>: available on a numeric property which will allow the user to get subtotals, average, min or max</a:t>
            </a:r>
          </a:p>
          <a:p>
            <a:pPr marL="1200150" lvl="2" indent="-285750">
              <a:buFont typeface="Arial" panose="020B0604020202020204" pitchFamily="34" charset="0"/>
              <a:buChar char="•"/>
            </a:pPr>
            <a:endParaRPr lang="en-US" b="1" dirty="0" smtClean="0">
              <a:solidFill>
                <a:schemeClr val="bg1"/>
              </a:solidFill>
            </a:endParaRPr>
          </a:p>
          <a:p>
            <a:pPr marL="1200150" lvl="2" indent="-285750">
              <a:buFont typeface="Arial" panose="020B0604020202020204" pitchFamily="34" charset="0"/>
              <a:buChar char="•"/>
            </a:pPr>
            <a:r>
              <a:rPr lang="en-US" b="1" dirty="0" smtClean="0">
                <a:solidFill>
                  <a:schemeClr val="bg1"/>
                </a:solidFill>
              </a:rPr>
              <a:t>Set </a:t>
            </a:r>
            <a:r>
              <a:rPr lang="en-US" b="1" dirty="0">
                <a:solidFill>
                  <a:schemeClr val="bg1"/>
                </a:solidFill>
              </a:rPr>
              <a:t>Extended Properties</a:t>
            </a:r>
            <a:r>
              <a:rPr lang="en-US" dirty="0">
                <a:solidFill>
                  <a:schemeClr val="bg1"/>
                </a:solidFill>
              </a:rPr>
              <a:t>: ability to modify several details of the template report.</a:t>
            </a:r>
          </a:p>
          <a:p>
            <a:pPr marL="1200150" lvl="2" indent="-285750">
              <a:buFont typeface="Arial" panose="020B0604020202020204" pitchFamily="34" charset="0"/>
              <a:buChar char="•"/>
            </a:pPr>
            <a:endParaRPr lang="en-US" b="1" dirty="0" smtClean="0">
              <a:solidFill>
                <a:schemeClr val="bg1"/>
              </a:solidFill>
            </a:endParaRPr>
          </a:p>
          <a:p>
            <a:pPr marL="1200150" lvl="2" indent="-285750">
              <a:buFont typeface="Arial" panose="020B0604020202020204" pitchFamily="34" charset="0"/>
              <a:buChar char="•"/>
            </a:pPr>
            <a:r>
              <a:rPr lang="en-US" b="1" dirty="0" smtClean="0">
                <a:solidFill>
                  <a:schemeClr val="bg1"/>
                </a:solidFill>
              </a:rPr>
              <a:t>Remove</a:t>
            </a:r>
            <a:r>
              <a:rPr lang="en-US" dirty="0">
                <a:solidFill>
                  <a:schemeClr val="bg1"/>
                </a:solidFill>
              </a:rPr>
              <a:t>: removes the property from the report.</a:t>
            </a:r>
          </a:p>
          <a:p>
            <a:r>
              <a:rPr lang="en-US" dirty="0"/>
              <a:t/>
            </a:r>
            <a:br>
              <a:rPr lang="en-US" dirty="0"/>
            </a:br>
            <a:endParaRPr lang="en-US" dirty="0"/>
          </a:p>
        </p:txBody>
      </p:sp>
    </p:spTree>
    <p:extLst>
      <p:ext uri="{BB962C8B-B14F-4D97-AF65-F5344CB8AC3E}">
        <p14:creationId xmlns:p14="http://schemas.microsoft.com/office/powerpoint/2010/main" val="1689263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22</a:t>
            </a:fld>
            <a:endParaRPr lang="en-US" noProof="0" dirty="0"/>
          </a:p>
        </p:txBody>
      </p:sp>
      <p:sp>
        <p:nvSpPr>
          <p:cNvPr id="4" name="TextBox 3"/>
          <p:cNvSpPr txBox="1"/>
          <p:nvPr/>
        </p:nvSpPr>
        <p:spPr>
          <a:xfrm>
            <a:off x="623454" y="238991"/>
            <a:ext cx="5850081" cy="646331"/>
          </a:xfrm>
          <a:prstGeom prst="rect">
            <a:avLst/>
          </a:prstGeom>
          <a:noFill/>
        </p:spPr>
        <p:txBody>
          <a:bodyPr wrap="square" rtlCol="0">
            <a:spAutoFit/>
          </a:bodyPr>
          <a:lstStyle/>
          <a:p>
            <a:r>
              <a:rPr lang="en-US" sz="3600" dirty="0" smtClean="0">
                <a:solidFill>
                  <a:schemeClr val="bg2"/>
                </a:solidFill>
              </a:rPr>
              <a:t>Extended Properties </a:t>
            </a:r>
            <a:endParaRPr lang="en-US" sz="3600" dirty="0">
              <a:solidFill>
                <a:schemeClr val="bg2"/>
              </a:solidFill>
            </a:endParaRPr>
          </a:p>
        </p:txBody>
      </p:sp>
      <p:sp>
        <p:nvSpPr>
          <p:cNvPr id="5" name="TextBox 4"/>
          <p:cNvSpPr txBox="1"/>
          <p:nvPr/>
        </p:nvSpPr>
        <p:spPr>
          <a:xfrm>
            <a:off x="623455" y="665018"/>
            <a:ext cx="8104909" cy="4247317"/>
          </a:xfrm>
          <a:prstGeom prst="rect">
            <a:avLst/>
          </a:prstGeom>
          <a:noFill/>
        </p:spPr>
        <p:txBody>
          <a:bodyPr wrap="square" rtlCol="0">
            <a:spAutoFit/>
          </a:bodyPr>
          <a:lstStyle/>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r>
              <a:rPr lang="en-US" b="1" dirty="0" smtClean="0">
                <a:solidFill>
                  <a:schemeClr val="bg1"/>
                </a:solidFill>
              </a:rPr>
              <a:t>Suppressed</a:t>
            </a:r>
            <a:r>
              <a:rPr lang="en-US" dirty="0">
                <a:solidFill>
                  <a:schemeClr val="bg1"/>
                </a:solidFill>
              </a:rPr>
              <a:t>: if the box is </a:t>
            </a:r>
            <a:r>
              <a:rPr lang="en-US" dirty="0" smtClean="0">
                <a:solidFill>
                  <a:schemeClr val="bg1"/>
                </a:solidFill>
              </a:rPr>
              <a:t>check marked, </a:t>
            </a:r>
            <a:r>
              <a:rPr lang="en-US" dirty="0">
                <a:solidFill>
                  <a:schemeClr val="bg1"/>
                </a:solidFill>
              </a:rPr>
              <a:t>the property will not appear on the report. This is useful if the user selects a property for control break purposes but does not want it to appear on each detail line of the report.</a:t>
            </a:r>
          </a:p>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r>
              <a:rPr lang="en-US" b="1" dirty="0" smtClean="0">
                <a:solidFill>
                  <a:schemeClr val="bg1"/>
                </a:solidFill>
              </a:rPr>
              <a:t>Sort </a:t>
            </a:r>
            <a:r>
              <a:rPr lang="en-US" b="1" dirty="0">
                <a:solidFill>
                  <a:schemeClr val="bg1"/>
                </a:solidFill>
              </a:rPr>
              <a:t>Priority</a:t>
            </a:r>
            <a:r>
              <a:rPr lang="en-US" dirty="0">
                <a:solidFill>
                  <a:schemeClr val="bg1"/>
                </a:solidFill>
              </a:rPr>
              <a:t>: available on the 'select properties' menu but can also be changed from the set extended properties menu.</a:t>
            </a:r>
          </a:p>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r>
              <a:rPr lang="en-US" b="1" dirty="0" smtClean="0">
                <a:solidFill>
                  <a:schemeClr val="bg1"/>
                </a:solidFill>
              </a:rPr>
              <a:t>Sort </a:t>
            </a:r>
            <a:r>
              <a:rPr lang="en-US" b="1" dirty="0">
                <a:solidFill>
                  <a:schemeClr val="bg1"/>
                </a:solidFill>
              </a:rPr>
              <a:t>Order</a:t>
            </a:r>
            <a:r>
              <a:rPr lang="en-US" dirty="0">
                <a:solidFill>
                  <a:schemeClr val="bg1"/>
                </a:solidFill>
              </a:rPr>
              <a:t>: available on the 'select properties' menu but can also be changed from the set extended properties menu.</a:t>
            </a:r>
          </a:p>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r>
              <a:rPr lang="en-US" b="1" dirty="0" smtClean="0">
                <a:solidFill>
                  <a:schemeClr val="bg1"/>
                </a:solidFill>
              </a:rPr>
              <a:t>Suppress </a:t>
            </a:r>
            <a:r>
              <a:rPr lang="en-US" b="1" dirty="0">
                <a:solidFill>
                  <a:schemeClr val="bg1"/>
                </a:solidFill>
              </a:rPr>
              <a:t>Repeating:</a:t>
            </a:r>
            <a:r>
              <a:rPr lang="en-US" dirty="0">
                <a:solidFill>
                  <a:schemeClr val="bg1"/>
                </a:solidFill>
              </a:rPr>
              <a:t> repeating properties will not appear on the report.</a:t>
            </a:r>
          </a:p>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r>
              <a:rPr lang="en-US" b="1" dirty="0" smtClean="0">
                <a:solidFill>
                  <a:schemeClr val="bg1"/>
                </a:solidFill>
              </a:rPr>
              <a:t>Control </a:t>
            </a:r>
            <a:r>
              <a:rPr lang="en-US" b="1" dirty="0">
                <a:solidFill>
                  <a:schemeClr val="bg1"/>
                </a:solidFill>
              </a:rPr>
              <a:t>Break:</a:t>
            </a:r>
            <a:r>
              <a:rPr lang="en-US" dirty="0">
                <a:solidFill>
                  <a:schemeClr val="bg1"/>
                </a:solidFill>
              </a:rPr>
              <a:t> available on the select properties' menu but can also be changed from the set extended properties </a:t>
            </a:r>
            <a:r>
              <a:rPr lang="en-US" dirty="0" smtClean="0">
                <a:solidFill>
                  <a:schemeClr val="bg1"/>
                </a:solidFill>
              </a:rPr>
              <a:t>menu</a:t>
            </a:r>
            <a:endParaRPr lang="en-US" dirty="0">
              <a:solidFill>
                <a:schemeClr val="bg1"/>
              </a:solidFill>
            </a:endParaRPr>
          </a:p>
        </p:txBody>
      </p:sp>
      <p:pic>
        <p:nvPicPr>
          <p:cNvPr id="6" name="Picture 5"/>
          <p:cNvPicPr>
            <a:picLocks noChangeAspect="1"/>
          </p:cNvPicPr>
          <p:nvPr/>
        </p:nvPicPr>
        <p:blipFill>
          <a:blip r:embed="rId2"/>
          <a:stretch>
            <a:fillRect/>
          </a:stretch>
        </p:blipFill>
        <p:spPr>
          <a:xfrm>
            <a:off x="8856951" y="737755"/>
            <a:ext cx="3019425" cy="4800600"/>
          </a:xfrm>
          <a:prstGeom prst="rect">
            <a:avLst/>
          </a:prstGeom>
        </p:spPr>
      </p:pic>
    </p:spTree>
    <p:extLst>
      <p:ext uri="{BB962C8B-B14F-4D97-AF65-F5344CB8AC3E}">
        <p14:creationId xmlns:p14="http://schemas.microsoft.com/office/powerpoint/2010/main" val="491454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23</a:t>
            </a:fld>
            <a:endParaRPr lang="en-US" noProof="0" dirty="0"/>
          </a:p>
        </p:txBody>
      </p:sp>
      <p:sp>
        <p:nvSpPr>
          <p:cNvPr id="4" name="TextBox 3"/>
          <p:cNvSpPr txBox="1"/>
          <p:nvPr/>
        </p:nvSpPr>
        <p:spPr>
          <a:xfrm>
            <a:off x="529936" y="249382"/>
            <a:ext cx="7333904" cy="646331"/>
          </a:xfrm>
          <a:prstGeom prst="rect">
            <a:avLst/>
          </a:prstGeom>
          <a:noFill/>
        </p:spPr>
        <p:txBody>
          <a:bodyPr wrap="square" rtlCol="0">
            <a:spAutoFit/>
          </a:bodyPr>
          <a:lstStyle/>
          <a:p>
            <a:r>
              <a:rPr lang="en-US" sz="3600" dirty="0" smtClean="0">
                <a:solidFill>
                  <a:schemeClr val="bg2"/>
                </a:solidFill>
              </a:rPr>
              <a:t>Extended Properties </a:t>
            </a:r>
            <a:r>
              <a:rPr lang="en-US" sz="3600" dirty="0">
                <a:solidFill>
                  <a:schemeClr val="bg2"/>
                </a:solidFill>
              </a:rPr>
              <a:t>C</a:t>
            </a:r>
            <a:r>
              <a:rPr lang="en-US" sz="3600" dirty="0" smtClean="0">
                <a:solidFill>
                  <a:schemeClr val="bg2"/>
                </a:solidFill>
              </a:rPr>
              <a:t>ontinued </a:t>
            </a:r>
            <a:endParaRPr lang="en-US" sz="3600" dirty="0">
              <a:solidFill>
                <a:schemeClr val="bg2"/>
              </a:solidFill>
            </a:endParaRPr>
          </a:p>
        </p:txBody>
      </p:sp>
      <p:sp>
        <p:nvSpPr>
          <p:cNvPr id="6" name="TextBox 5"/>
          <p:cNvSpPr txBox="1"/>
          <p:nvPr/>
        </p:nvSpPr>
        <p:spPr>
          <a:xfrm>
            <a:off x="623455" y="841664"/>
            <a:ext cx="8499763" cy="4801314"/>
          </a:xfrm>
          <a:prstGeom prst="rect">
            <a:avLst/>
          </a:prstGeom>
          <a:noFill/>
        </p:spPr>
        <p:txBody>
          <a:bodyPr wrap="square" rtlCol="0">
            <a:spAutoFit/>
          </a:bodyPr>
          <a:lstStyle/>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r>
              <a:rPr lang="en-US" b="1" dirty="0" smtClean="0">
                <a:solidFill>
                  <a:schemeClr val="bg1"/>
                </a:solidFill>
              </a:rPr>
              <a:t>Page </a:t>
            </a:r>
            <a:r>
              <a:rPr lang="en-US" b="1" dirty="0">
                <a:solidFill>
                  <a:schemeClr val="bg1"/>
                </a:solidFill>
              </a:rPr>
              <a:t>Break:</a:t>
            </a:r>
            <a:r>
              <a:rPr lang="en-US" dirty="0">
                <a:solidFill>
                  <a:schemeClr val="bg1"/>
                </a:solidFill>
              </a:rPr>
              <a:t> advance to the next page when the property value changes</a:t>
            </a:r>
          </a:p>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r>
              <a:rPr lang="en-US" b="1" dirty="0" smtClean="0">
                <a:solidFill>
                  <a:schemeClr val="bg1"/>
                </a:solidFill>
              </a:rPr>
              <a:t>Function</a:t>
            </a:r>
            <a:r>
              <a:rPr lang="en-US" b="1" dirty="0">
                <a:solidFill>
                  <a:schemeClr val="bg1"/>
                </a:solidFill>
              </a:rPr>
              <a:t>:</a:t>
            </a:r>
            <a:r>
              <a:rPr lang="en-US" dirty="0">
                <a:solidFill>
                  <a:schemeClr val="bg1"/>
                </a:solidFill>
              </a:rPr>
              <a:t> available on the 'select properties' menu but can also be changed in the set extended properties menu</a:t>
            </a:r>
          </a:p>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r>
              <a:rPr lang="en-US" b="1" dirty="0" smtClean="0">
                <a:solidFill>
                  <a:schemeClr val="bg1"/>
                </a:solidFill>
              </a:rPr>
              <a:t>Alignment</a:t>
            </a:r>
            <a:r>
              <a:rPr lang="en-US" dirty="0">
                <a:solidFill>
                  <a:schemeClr val="bg1"/>
                </a:solidFill>
              </a:rPr>
              <a:t>: choose from left, right, center or justified</a:t>
            </a:r>
          </a:p>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r>
              <a:rPr lang="en-US" b="1" dirty="0" smtClean="0">
                <a:solidFill>
                  <a:schemeClr val="bg1"/>
                </a:solidFill>
              </a:rPr>
              <a:t>Column </a:t>
            </a:r>
            <a:r>
              <a:rPr lang="en-US" b="1" dirty="0">
                <a:solidFill>
                  <a:schemeClr val="bg1"/>
                </a:solidFill>
              </a:rPr>
              <a:t>title:</a:t>
            </a:r>
            <a:r>
              <a:rPr lang="en-US" dirty="0">
                <a:solidFill>
                  <a:schemeClr val="bg1"/>
                </a:solidFill>
              </a:rPr>
              <a:t> customize the default column title</a:t>
            </a:r>
          </a:p>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r>
              <a:rPr lang="en-US" b="1" dirty="0" smtClean="0">
                <a:solidFill>
                  <a:schemeClr val="bg1"/>
                </a:solidFill>
              </a:rPr>
              <a:t>Control </a:t>
            </a:r>
            <a:r>
              <a:rPr lang="en-US" b="1" dirty="0">
                <a:solidFill>
                  <a:schemeClr val="bg1"/>
                </a:solidFill>
              </a:rPr>
              <a:t>Header Only</a:t>
            </a:r>
            <a:r>
              <a:rPr lang="en-US" dirty="0">
                <a:solidFill>
                  <a:schemeClr val="bg1"/>
                </a:solidFill>
              </a:rPr>
              <a:t>: Checkmark if the property should appear in the control header instead of as a column on the report.</a:t>
            </a:r>
          </a:p>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r>
              <a:rPr lang="en-US" b="1" dirty="0" smtClean="0">
                <a:solidFill>
                  <a:schemeClr val="bg1"/>
                </a:solidFill>
              </a:rPr>
              <a:t>Detail Header Only</a:t>
            </a:r>
            <a:r>
              <a:rPr lang="en-US" dirty="0">
                <a:solidFill>
                  <a:schemeClr val="bg1"/>
                </a:solidFill>
              </a:rPr>
              <a:t>: Checkmark if the property should appear in the detail header instead of as a column on the report</a:t>
            </a:r>
          </a:p>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r>
              <a:rPr lang="en-US" b="1" dirty="0" smtClean="0">
                <a:solidFill>
                  <a:schemeClr val="bg1"/>
                </a:solidFill>
              </a:rPr>
              <a:t>Width</a:t>
            </a:r>
            <a:r>
              <a:rPr lang="en-US" dirty="0">
                <a:solidFill>
                  <a:schemeClr val="bg1"/>
                </a:solidFill>
              </a:rPr>
              <a:t>: change the width of the column</a:t>
            </a:r>
          </a:p>
        </p:txBody>
      </p:sp>
      <p:pic>
        <p:nvPicPr>
          <p:cNvPr id="7" name="Picture 6"/>
          <p:cNvPicPr>
            <a:picLocks noChangeAspect="1"/>
          </p:cNvPicPr>
          <p:nvPr/>
        </p:nvPicPr>
        <p:blipFill>
          <a:blip r:embed="rId2"/>
          <a:stretch>
            <a:fillRect/>
          </a:stretch>
        </p:blipFill>
        <p:spPr>
          <a:xfrm>
            <a:off x="8950468" y="703521"/>
            <a:ext cx="3019425" cy="4800600"/>
          </a:xfrm>
          <a:prstGeom prst="rect">
            <a:avLst/>
          </a:prstGeom>
        </p:spPr>
      </p:pic>
    </p:spTree>
    <p:extLst>
      <p:ext uri="{BB962C8B-B14F-4D97-AF65-F5344CB8AC3E}">
        <p14:creationId xmlns:p14="http://schemas.microsoft.com/office/powerpoint/2010/main" val="3877543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24</a:t>
            </a:fld>
            <a:endParaRPr lang="en-US" noProof="0" dirty="0"/>
          </a:p>
        </p:txBody>
      </p:sp>
      <p:sp>
        <p:nvSpPr>
          <p:cNvPr id="4" name="TextBox 3"/>
          <p:cNvSpPr txBox="1"/>
          <p:nvPr/>
        </p:nvSpPr>
        <p:spPr>
          <a:xfrm>
            <a:off x="529936" y="519545"/>
            <a:ext cx="5611091" cy="646331"/>
          </a:xfrm>
          <a:prstGeom prst="rect">
            <a:avLst/>
          </a:prstGeom>
          <a:noFill/>
        </p:spPr>
        <p:txBody>
          <a:bodyPr wrap="square" rtlCol="0">
            <a:spAutoFit/>
          </a:bodyPr>
          <a:lstStyle/>
          <a:p>
            <a:r>
              <a:rPr lang="en-US" sz="3600" dirty="0" smtClean="0">
                <a:solidFill>
                  <a:schemeClr val="bg2"/>
                </a:solidFill>
              </a:rPr>
              <a:t>Configure Filters</a:t>
            </a:r>
            <a:endParaRPr lang="en-US" sz="3600" dirty="0">
              <a:solidFill>
                <a:schemeClr val="bg2"/>
              </a:solidFill>
            </a:endParaRPr>
          </a:p>
        </p:txBody>
      </p:sp>
      <p:sp>
        <p:nvSpPr>
          <p:cNvPr id="5" name="TextBox 4"/>
          <p:cNvSpPr txBox="1"/>
          <p:nvPr/>
        </p:nvSpPr>
        <p:spPr>
          <a:xfrm>
            <a:off x="737755" y="1165876"/>
            <a:ext cx="7585363" cy="3416320"/>
          </a:xfrm>
          <a:prstGeom prst="rect">
            <a:avLst/>
          </a:prstGeom>
          <a:noFill/>
        </p:spPr>
        <p:txBody>
          <a:bodyPr wrap="square" rtlCol="0">
            <a:spAutoFit/>
          </a:bodyPr>
          <a:lstStyle/>
          <a:p>
            <a:r>
              <a:rPr lang="en-US" dirty="0">
                <a:solidFill>
                  <a:schemeClr val="bg1"/>
                </a:solidFill>
              </a:rPr>
              <a:t>You will select </a:t>
            </a:r>
            <a:r>
              <a:rPr lang="en-US" b="1" dirty="0">
                <a:solidFill>
                  <a:schemeClr val="bg1"/>
                </a:solidFill>
              </a:rPr>
              <a:t>Properties</a:t>
            </a:r>
            <a:r>
              <a:rPr lang="en-US" dirty="0">
                <a:solidFill>
                  <a:schemeClr val="bg1"/>
                </a:solidFill>
              </a:rPr>
              <a:t> you want to filter the report on.  It </a:t>
            </a:r>
            <a:r>
              <a:rPr lang="en-US" i="1" dirty="0">
                <a:solidFill>
                  <a:schemeClr val="bg1"/>
                </a:solidFill>
              </a:rPr>
              <a:t>does not</a:t>
            </a:r>
            <a:r>
              <a:rPr lang="en-US" dirty="0">
                <a:solidFill>
                  <a:schemeClr val="bg1"/>
                </a:solidFill>
              </a:rPr>
              <a:t> have to be a property you included on the </a:t>
            </a:r>
            <a:r>
              <a:rPr lang="en-US" dirty="0" smtClean="0">
                <a:solidFill>
                  <a:schemeClr val="bg1"/>
                </a:solidFill>
              </a:rPr>
              <a:t>report.</a:t>
            </a:r>
            <a:r>
              <a:rPr lang="en-US" dirty="0">
                <a:solidFill>
                  <a:schemeClr val="bg1"/>
                </a:solidFill>
              </a:rPr>
              <a:t> </a:t>
            </a:r>
            <a:endParaRPr lang="en-US" dirty="0" smtClean="0">
              <a:solidFill>
                <a:schemeClr val="bg1"/>
              </a:solidFill>
            </a:endParaRPr>
          </a:p>
          <a:p>
            <a:endParaRPr lang="en-US" dirty="0">
              <a:solidFill>
                <a:schemeClr val="bg1"/>
              </a:solidFill>
            </a:endParaRPr>
          </a:p>
          <a:p>
            <a:r>
              <a:rPr lang="en-US" dirty="0" smtClean="0">
                <a:solidFill>
                  <a:schemeClr val="bg1"/>
                </a:solidFill>
              </a:rPr>
              <a:t>Properties </a:t>
            </a:r>
            <a:r>
              <a:rPr lang="en-US" dirty="0">
                <a:solidFill>
                  <a:schemeClr val="bg1"/>
                </a:solidFill>
              </a:rPr>
              <a:t>to filter on are selected by either double clicking on the properties on the left or drag and drop them into the 'Display Name' column.  </a:t>
            </a:r>
            <a:endParaRPr lang="en-US" dirty="0" smtClean="0">
              <a:solidFill>
                <a:schemeClr val="bg1"/>
              </a:solidFill>
            </a:endParaRPr>
          </a:p>
          <a:p>
            <a:endParaRPr lang="en-US" dirty="0">
              <a:solidFill>
                <a:schemeClr val="bg1"/>
              </a:solidFill>
            </a:endParaRPr>
          </a:p>
          <a:p>
            <a:r>
              <a:rPr lang="en-US" dirty="0" smtClean="0">
                <a:solidFill>
                  <a:schemeClr val="bg1"/>
                </a:solidFill>
              </a:rPr>
              <a:t>Select the desired operation. Example Equals, Like, </a:t>
            </a:r>
            <a:r>
              <a:rPr lang="en-US" dirty="0" err="1" smtClean="0">
                <a:solidFill>
                  <a:schemeClr val="bg1"/>
                </a:solidFill>
              </a:rPr>
              <a:t>ect</a:t>
            </a:r>
            <a:r>
              <a:rPr lang="en-US" dirty="0" smtClean="0">
                <a:solidFill>
                  <a:schemeClr val="bg1"/>
                </a:solidFill>
              </a:rPr>
              <a:t>.</a:t>
            </a:r>
          </a:p>
          <a:p>
            <a:endParaRPr lang="en-US" dirty="0">
              <a:solidFill>
                <a:schemeClr val="bg1"/>
              </a:solidFill>
            </a:endParaRPr>
          </a:p>
          <a:p>
            <a:r>
              <a:rPr lang="en-US" dirty="0" smtClean="0">
                <a:solidFill>
                  <a:schemeClr val="bg1"/>
                </a:solidFill>
              </a:rPr>
              <a:t>Filters can be a specified value. Example a date.</a:t>
            </a:r>
          </a:p>
          <a:p>
            <a:endParaRPr lang="en-US" dirty="0">
              <a:solidFill>
                <a:schemeClr val="bg1"/>
              </a:solidFill>
            </a:endParaRPr>
          </a:p>
          <a:p>
            <a:r>
              <a:rPr lang="en-US" dirty="0" smtClean="0">
                <a:solidFill>
                  <a:schemeClr val="bg1"/>
                </a:solidFill>
              </a:rPr>
              <a:t>Filters can also be set as a “parameter value”. Once a parameter is set up the user is prompted to enter a value when generating a report. </a:t>
            </a:r>
            <a:endParaRPr lang="en-US" dirty="0">
              <a:solidFill>
                <a:schemeClr val="bg1"/>
              </a:solidFill>
            </a:endParaRPr>
          </a:p>
        </p:txBody>
      </p:sp>
      <p:pic>
        <p:nvPicPr>
          <p:cNvPr id="6" name="Picture 5"/>
          <p:cNvPicPr>
            <a:picLocks noChangeAspect="1"/>
          </p:cNvPicPr>
          <p:nvPr/>
        </p:nvPicPr>
        <p:blipFill>
          <a:blip r:embed="rId2"/>
          <a:stretch>
            <a:fillRect/>
          </a:stretch>
        </p:blipFill>
        <p:spPr>
          <a:xfrm>
            <a:off x="5570392" y="3397827"/>
            <a:ext cx="6233429" cy="311114"/>
          </a:xfrm>
          <a:prstGeom prst="rect">
            <a:avLst/>
          </a:prstGeom>
        </p:spPr>
      </p:pic>
      <p:pic>
        <p:nvPicPr>
          <p:cNvPr id="7" name="Picture 6"/>
          <p:cNvPicPr>
            <a:picLocks noChangeAspect="1"/>
          </p:cNvPicPr>
          <p:nvPr/>
        </p:nvPicPr>
        <p:blipFill>
          <a:blip r:embed="rId3"/>
          <a:stretch>
            <a:fillRect/>
          </a:stretch>
        </p:blipFill>
        <p:spPr>
          <a:xfrm>
            <a:off x="6370721" y="2812724"/>
            <a:ext cx="1819275" cy="523875"/>
          </a:xfrm>
          <a:prstGeom prst="rect">
            <a:avLst/>
          </a:prstGeom>
        </p:spPr>
      </p:pic>
      <p:pic>
        <p:nvPicPr>
          <p:cNvPr id="8" name="Picture 7"/>
          <p:cNvPicPr>
            <a:picLocks noChangeAspect="1"/>
          </p:cNvPicPr>
          <p:nvPr/>
        </p:nvPicPr>
        <p:blipFill>
          <a:blip r:embed="rId4"/>
          <a:stretch>
            <a:fillRect/>
          </a:stretch>
        </p:blipFill>
        <p:spPr>
          <a:xfrm>
            <a:off x="8323118" y="1550661"/>
            <a:ext cx="3610408" cy="1524000"/>
          </a:xfrm>
          <a:prstGeom prst="rect">
            <a:avLst/>
          </a:prstGeom>
        </p:spPr>
      </p:pic>
      <p:pic>
        <p:nvPicPr>
          <p:cNvPr id="9" name="Picture 8"/>
          <p:cNvPicPr>
            <a:picLocks noChangeAspect="1"/>
          </p:cNvPicPr>
          <p:nvPr/>
        </p:nvPicPr>
        <p:blipFill>
          <a:blip r:embed="rId5"/>
          <a:stretch>
            <a:fillRect/>
          </a:stretch>
        </p:blipFill>
        <p:spPr>
          <a:xfrm>
            <a:off x="8399471" y="4032107"/>
            <a:ext cx="3457701" cy="314325"/>
          </a:xfrm>
          <a:prstGeom prst="rect">
            <a:avLst/>
          </a:prstGeom>
        </p:spPr>
      </p:pic>
    </p:spTree>
    <p:extLst>
      <p:ext uri="{BB962C8B-B14F-4D97-AF65-F5344CB8AC3E}">
        <p14:creationId xmlns:p14="http://schemas.microsoft.com/office/powerpoint/2010/main" val="1092478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25</a:t>
            </a:fld>
            <a:endParaRPr lang="en-US" noProof="0" dirty="0"/>
          </a:p>
        </p:txBody>
      </p:sp>
      <p:sp>
        <p:nvSpPr>
          <p:cNvPr id="4" name="TextBox 3"/>
          <p:cNvSpPr txBox="1"/>
          <p:nvPr/>
        </p:nvSpPr>
        <p:spPr>
          <a:xfrm>
            <a:off x="446808" y="384464"/>
            <a:ext cx="7076209" cy="646331"/>
          </a:xfrm>
          <a:prstGeom prst="rect">
            <a:avLst/>
          </a:prstGeom>
          <a:noFill/>
        </p:spPr>
        <p:txBody>
          <a:bodyPr wrap="square" rtlCol="0">
            <a:spAutoFit/>
          </a:bodyPr>
          <a:lstStyle/>
          <a:p>
            <a:r>
              <a:rPr lang="en-US" sz="3600" dirty="0" smtClean="0">
                <a:solidFill>
                  <a:schemeClr val="bg2"/>
                </a:solidFill>
              </a:rPr>
              <a:t>Generate Report and Save Report </a:t>
            </a:r>
            <a:endParaRPr lang="en-US" sz="3600" dirty="0">
              <a:solidFill>
                <a:schemeClr val="bg2"/>
              </a:solidFill>
            </a:endParaRPr>
          </a:p>
        </p:txBody>
      </p:sp>
      <p:sp>
        <p:nvSpPr>
          <p:cNvPr id="5" name="TextBox 4"/>
          <p:cNvSpPr txBox="1"/>
          <p:nvPr/>
        </p:nvSpPr>
        <p:spPr>
          <a:xfrm>
            <a:off x="696191" y="1030795"/>
            <a:ext cx="7564582" cy="3416320"/>
          </a:xfrm>
          <a:prstGeom prst="rect">
            <a:avLst/>
          </a:prstGeom>
          <a:noFill/>
        </p:spPr>
        <p:txBody>
          <a:bodyPr wrap="square" rtlCol="0">
            <a:spAutoFit/>
          </a:bodyPr>
          <a:lstStyle/>
          <a:p>
            <a:r>
              <a:rPr lang="en-US" dirty="0" smtClean="0">
                <a:solidFill>
                  <a:schemeClr val="bg1"/>
                </a:solidFill>
              </a:rPr>
              <a:t>You can test your changes by using the Generate Report Tab</a:t>
            </a:r>
          </a:p>
          <a:p>
            <a:endParaRPr lang="en-US" dirty="0">
              <a:solidFill>
                <a:schemeClr val="bg1"/>
              </a:solidFill>
            </a:endParaRPr>
          </a:p>
          <a:p>
            <a:r>
              <a:rPr lang="en-US" dirty="0" smtClean="0">
                <a:solidFill>
                  <a:schemeClr val="bg1"/>
                </a:solidFill>
              </a:rPr>
              <a:t>Once you are satisfied you can click “Save Report”.</a:t>
            </a:r>
          </a:p>
          <a:p>
            <a:r>
              <a:rPr lang="en-US" dirty="0" smtClean="0">
                <a:solidFill>
                  <a:schemeClr val="bg1"/>
                </a:solidFill>
              </a:rPr>
              <a:t> </a:t>
            </a:r>
          </a:p>
          <a:p>
            <a:r>
              <a:rPr lang="en-US" dirty="0" smtClean="0">
                <a:solidFill>
                  <a:schemeClr val="bg1"/>
                </a:solidFill>
              </a:rPr>
              <a:t>You are able to change the name of the report here when you save it.</a:t>
            </a:r>
          </a:p>
          <a:p>
            <a:endParaRPr lang="en-US" dirty="0" smtClean="0">
              <a:solidFill>
                <a:schemeClr val="bg1"/>
              </a:solidFill>
            </a:endParaRPr>
          </a:p>
          <a:p>
            <a:r>
              <a:rPr lang="en-US" dirty="0" smtClean="0">
                <a:solidFill>
                  <a:schemeClr val="bg1"/>
                </a:solidFill>
              </a:rPr>
              <a:t>If you do not change the name of the report you will overwrite the old report if you are the person who created the report. If you did not create the report that is being modified then a new report will be created with the same name.</a:t>
            </a:r>
          </a:p>
          <a:p>
            <a:endParaRPr lang="en-US" dirty="0" smtClean="0">
              <a:solidFill>
                <a:schemeClr val="bg1"/>
              </a:solidFill>
            </a:endParaRPr>
          </a:p>
          <a:p>
            <a:r>
              <a:rPr lang="en-US" dirty="0" smtClean="0">
                <a:solidFill>
                  <a:schemeClr val="bg1"/>
                </a:solidFill>
              </a:rPr>
              <a:t>After saving a report it can then be found in the Report Manger.</a:t>
            </a:r>
            <a:endParaRPr lang="en-US" dirty="0">
              <a:solidFill>
                <a:schemeClr val="bg1"/>
              </a:solidFill>
            </a:endParaRPr>
          </a:p>
        </p:txBody>
      </p:sp>
      <p:pic>
        <p:nvPicPr>
          <p:cNvPr id="6" name="Picture 5"/>
          <p:cNvPicPr>
            <a:picLocks noChangeAspect="1"/>
          </p:cNvPicPr>
          <p:nvPr/>
        </p:nvPicPr>
        <p:blipFill>
          <a:blip r:embed="rId2"/>
          <a:stretch>
            <a:fillRect/>
          </a:stretch>
        </p:blipFill>
        <p:spPr>
          <a:xfrm>
            <a:off x="8260773" y="1210615"/>
            <a:ext cx="3267075" cy="685800"/>
          </a:xfrm>
          <a:prstGeom prst="rect">
            <a:avLst/>
          </a:prstGeom>
        </p:spPr>
      </p:pic>
      <p:pic>
        <p:nvPicPr>
          <p:cNvPr id="7" name="Picture 6"/>
          <p:cNvPicPr>
            <a:picLocks noChangeAspect="1"/>
          </p:cNvPicPr>
          <p:nvPr/>
        </p:nvPicPr>
        <p:blipFill>
          <a:blip r:embed="rId3"/>
          <a:stretch>
            <a:fillRect/>
          </a:stretch>
        </p:blipFill>
        <p:spPr>
          <a:xfrm>
            <a:off x="8333509" y="2881984"/>
            <a:ext cx="3474026" cy="447675"/>
          </a:xfrm>
          <a:prstGeom prst="rect">
            <a:avLst/>
          </a:prstGeom>
        </p:spPr>
      </p:pic>
    </p:spTree>
    <p:extLst>
      <p:ext uri="{BB962C8B-B14F-4D97-AF65-F5344CB8AC3E}">
        <p14:creationId xmlns:p14="http://schemas.microsoft.com/office/powerpoint/2010/main" val="2192108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26</a:t>
            </a:fld>
            <a:endParaRPr lang="en-US" noProof="0" dirty="0"/>
          </a:p>
        </p:txBody>
      </p:sp>
      <p:sp>
        <p:nvSpPr>
          <p:cNvPr id="4" name="TextBox 3"/>
          <p:cNvSpPr txBox="1"/>
          <p:nvPr/>
        </p:nvSpPr>
        <p:spPr>
          <a:xfrm>
            <a:off x="590843" y="647114"/>
            <a:ext cx="6302326" cy="646331"/>
          </a:xfrm>
          <a:prstGeom prst="rect">
            <a:avLst/>
          </a:prstGeom>
          <a:noFill/>
        </p:spPr>
        <p:txBody>
          <a:bodyPr wrap="square" rtlCol="0">
            <a:spAutoFit/>
          </a:bodyPr>
          <a:lstStyle/>
          <a:p>
            <a:r>
              <a:rPr lang="en-US" sz="3600" dirty="0" smtClean="0">
                <a:solidFill>
                  <a:schemeClr val="bg2"/>
                </a:solidFill>
              </a:rPr>
              <a:t>Creating a Custom Report </a:t>
            </a:r>
            <a:endParaRPr lang="en-US" sz="3600" dirty="0">
              <a:solidFill>
                <a:schemeClr val="bg2"/>
              </a:solidFill>
            </a:endParaRPr>
          </a:p>
        </p:txBody>
      </p:sp>
      <p:pic>
        <p:nvPicPr>
          <p:cNvPr id="6" name="Picture 5"/>
          <p:cNvPicPr>
            <a:picLocks noChangeAspect="1"/>
          </p:cNvPicPr>
          <p:nvPr/>
        </p:nvPicPr>
        <p:blipFill>
          <a:blip r:embed="rId2"/>
          <a:stretch>
            <a:fillRect/>
          </a:stretch>
        </p:blipFill>
        <p:spPr>
          <a:xfrm>
            <a:off x="7861155" y="379342"/>
            <a:ext cx="2600325" cy="904875"/>
          </a:xfrm>
          <a:prstGeom prst="rect">
            <a:avLst/>
          </a:prstGeom>
        </p:spPr>
      </p:pic>
      <p:pic>
        <p:nvPicPr>
          <p:cNvPr id="7" name="Picture 6"/>
          <p:cNvPicPr>
            <a:picLocks noChangeAspect="1"/>
          </p:cNvPicPr>
          <p:nvPr/>
        </p:nvPicPr>
        <p:blipFill>
          <a:blip r:embed="rId3"/>
          <a:stretch>
            <a:fillRect/>
          </a:stretch>
        </p:blipFill>
        <p:spPr>
          <a:xfrm>
            <a:off x="7469327" y="1445667"/>
            <a:ext cx="3248025" cy="1209675"/>
          </a:xfrm>
          <a:prstGeom prst="rect">
            <a:avLst/>
          </a:prstGeom>
        </p:spPr>
      </p:pic>
      <p:sp>
        <p:nvSpPr>
          <p:cNvPr id="8" name="TextBox 7"/>
          <p:cNvSpPr txBox="1"/>
          <p:nvPr/>
        </p:nvSpPr>
        <p:spPr>
          <a:xfrm>
            <a:off x="838200" y="1284217"/>
            <a:ext cx="6054969" cy="2862322"/>
          </a:xfrm>
          <a:prstGeom prst="rect">
            <a:avLst/>
          </a:prstGeom>
          <a:noFill/>
        </p:spPr>
        <p:txBody>
          <a:bodyPr wrap="square" rtlCol="0">
            <a:spAutoFit/>
          </a:bodyPr>
          <a:lstStyle/>
          <a:p>
            <a:r>
              <a:rPr lang="en-US" dirty="0" smtClean="0">
                <a:solidFill>
                  <a:schemeClr val="bg1"/>
                </a:solidFill>
              </a:rPr>
              <a:t>Go to Reports &gt; Custom Report Creator</a:t>
            </a:r>
          </a:p>
          <a:p>
            <a:endParaRPr lang="en-US" dirty="0" smtClean="0">
              <a:solidFill>
                <a:schemeClr val="bg1"/>
              </a:solidFill>
            </a:endParaRPr>
          </a:p>
          <a:p>
            <a:r>
              <a:rPr lang="en-US" dirty="0" smtClean="0">
                <a:solidFill>
                  <a:schemeClr val="bg1"/>
                </a:solidFill>
              </a:rPr>
              <a:t>You will need to “Select Object. Available Objects are listed in the Select Object Drop-down. </a:t>
            </a:r>
          </a:p>
          <a:p>
            <a:endParaRPr lang="en-US" dirty="0">
              <a:solidFill>
                <a:schemeClr val="bg1"/>
              </a:solidFill>
            </a:endParaRPr>
          </a:p>
          <a:p>
            <a:r>
              <a:rPr lang="en-US" dirty="0" smtClean="0">
                <a:solidFill>
                  <a:schemeClr val="bg1"/>
                </a:solidFill>
              </a:rPr>
              <a:t>You want to choose the most appropriate Object for your desired report.</a:t>
            </a:r>
          </a:p>
          <a:p>
            <a:endParaRPr lang="en-US" dirty="0"/>
          </a:p>
          <a:p>
            <a:r>
              <a:rPr lang="en-US" dirty="0" smtClean="0"/>
              <a:t>  </a:t>
            </a:r>
            <a:endParaRPr lang="en-US" dirty="0"/>
          </a:p>
          <a:p>
            <a:r>
              <a:rPr lang="en-US" dirty="0" smtClean="0"/>
              <a:t> </a:t>
            </a:r>
            <a:endParaRPr lang="en-US" dirty="0"/>
          </a:p>
        </p:txBody>
      </p:sp>
      <p:pic>
        <p:nvPicPr>
          <p:cNvPr id="9" name="Picture 8"/>
          <p:cNvPicPr>
            <a:picLocks noChangeAspect="1"/>
          </p:cNvPicPr>
          <p:nvPr/>
        </p:nvPicPr>
        <p:blipFill rotWithShape="1">
          <a:blip r:embed="rId4"/>
          <a:srcRect b="43487"/>
          <a:stretch/>
        </p:blipFill>
        <p:spPr>
          <a:xfrm>
            <a:off x="7570641" y="2851103"/>
            <a:ext cx="3181350" cy="3267381"/>
          </a:xfrm>
          <a:prstGeom prst="rect">
            <a:avLst/>
          </a:prstGeom>
        </p:spPr>
      </p:pic>
    </p:spTree>
    <p:extLst>
      <p:ext uri="{BB962C8B-B14F-4D97-AF65-F5344CB8AC3E}">
        <p14:creationId xmlns:p14="http://schemas.microsoft.com/office/powerpoint/2010/main" val="179713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27</a:t>
            </a:fld>
            <a:endParaRPr lang="en-US" noProof="0" dirty="0"/>
          </a:p>
        </p:txBody>
      </p:sp>
      <p:pic>
        <p:nvPicPr>
          <p:cNvPr id="4" name="Picture 3"/>
          <p:cNvPicPr>
            <a:picLocks noChangeAspect="1"/>
          </p:cNvPicPr>
          <p:nvPr/>
        </p:nvPicPr>
        <p:blipFill>
          <a:blip r:embed="rId2"/>
          <a:stretch>
            <a:fillRect/>
          </a:stretch>
        </p:blipFill>
        <p:spPr>
          <a:xfrm>
            <a:off x="7265408" y="3618171"/>
            <a:ext cx="4124325" cy="1885950"/>
          </a:xfrm>
          <a:prstGeom prst="rect">
            <a:avLst/>
          </a:prstGeom>
        </p:spPr>
      </p:pic>
      <p:sp>
        <p:nvSpPr>
          <p:cNvPr id="9" name="TextBox 8"/>
          <p:cNvSpPr txBox="1"/>
          <p:nvPr/>
        </p:nvSpPr>
        <p:spPr>
          <a:xfrm>
            <a:off x="675409" y="415636"/>
            <a:ext cx="8177646" cy="646331"/>
          </a:xfrm>
          <a:prstGeom prst="rect">
            <a:avLst/>
          </a:prstGeom>
          <a:noFill/>
        </p:spPr>
        <p:txBody>
          <a:bodyPr wrap="square" rtlCol="0">
            <a:spAutoFit/>
          </a:bodyPr>
          <a:lstStyle/>
          <a:p>
            <a:r>
              <a:rPr lang="en-US" sz="3600" dirty="0" smtClean="0">
                <a:solidFill>
                  <a:schemeClr val="bg2"/>
                </a:solidFill>
              </a:rPr>
              <a:t>Creating  a Custom Report - Properties</a:t>
            </a:r>
            <a:endParaRPr lang="en-US" sz="3600" dirty="0">
              <a:solidFill>
                <a:schemeClr val="bg2"/>
              </a:solidFill>
            </a:endParaRPr>
          </a:p>
        </p:txBody>
      </p:sp>
      <p:sp>
        <p:nvSpPr>
          <p:cNvPr id="10" name="TextBox 9"/>
          <p:cNvSpPr txBox="1"/>
          <p:nvPr/>
        </p:nvSpPr>
        <p:spPr>
          <a:xfrm>
            <a:off x="675409" y="1061967"/>
            <a:ext cx="6265718" cy="3970318"/>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Report-able </a:t>
            </a:r>
            <a:r>
              <a:rPr lang="en-US" dirty="0">
                <a:solidFill>
                  <a:schemeClr val="bg1"/>
                </a:solidFill>
              </a:rPr>
              <a:t>properties are available for nearly all possible related data types.  </a:t>
            </a:r>
            <a:endParaRPr lang="en-US" dirty="0" smtClean="0">
              <a:solidFill>
                <a:schemeClr val="bg1"/>
              </a:solidFill>
            </a:endParaRPr>
          </a:p>
          <a:p>
            <a:endParaRPr lang="en-US" dirty="0" smtClean="0">
              <a:solidFill>
                <a:schemeClr val="bg1"/>
              </a:solidFill>
            </a:endParaRPr>
          </a:p>
          <a:p>
            <a:r>
              <a:rPr lang="en-US" dirty="0" smtClean="0">
                <a:solidFill>
                  <a:schemeClr val="bg1"/>
                </a:solidFill>
              </a:rPr>
              <a:t>The </a:t>
            </a:r>
            <a:r>
              <a:rPr lang="en-US" dirty="0">
                <a:solidFill>
                  <a:schemeClr val="bg1"/>
                </a:solidFill>
              </a:rPr>
              <a:t>properties within those related data types are represented in an expandable tree format. </a:t>
            </a:r>
            <a:endParaRPr lang="en-US" dirty="0" smtClean="0">
              <a:solidFill>
                <a:schemeClr val="bg1"/>
              </a:solidFill>
            </a:endParaRPr>
          </a:p>
          <a:p>
            <a:endParaRPr lang="en-US" dirty="0">
              <a:solidFill>
                <a:schemeClr val="bg1"/>
              </a:solidFill>
            </a:endParaRPr>
          </a:p>
          <a:p>
            <a:r>
              <a:rPr lang="en-US" dirty="0" smtClean="0">
                <a:solidFill>
                  <a:schemeClr val="bg1"/>
                </a:solidFill>
              </a:rPr>
              <a:t>Properties </a:t>
            </a:r>
            <a:r>
              <a:rPr lang="en-US" dirty="0">
                <a:solidFill>
                  <a:schemeClr val="bg1"/>
                </a:solidFill>
              </a:rPr>
              <a:t>are selected by either double clicking on the properties on the left or drag and drop them into the box on the right. </a:t>
            </a:r>
            <a:endParaRPr lang="en-US" dirty="0" smtClean="0">
              <a:solidFill>
                <a:schemeClr val="bg1"/>
              </a:solidFill>
            </a:endParaRPr>
          </a:p>
          <a:p>
            <a:endParaRPr lang="en-US" dirty="0">
              <a:solidFill>
                <a:schemeClr val="bg1"/>
              </a:solidFill>
            </a:endParaRPr>
          </a:p>
          <a:p>
            <a:r>
              <a:rPr lang="en-US" dirty="0" smtClean="0">
                <a:solidFill>
                  <a:schemeClr val="bg1"/>
                </a:solidFill>
              </a:rPr>
              <a:t>Once </a:t>
            </a:r>
            <a:r>
              <a:rPr lang="en-US" dirty="0">
                <a:solidFill>
                  <a:schemeClr val="bg1"/>
                </a:solidFill>
              </a:rPr>
              <a:t>the user has selected the desired properties, they </a:t>
            </a:r>
            <a:r>
              <a:rPr lang="en-US" dirty="0" smtClean="0">
                <a:solidFill>
                  <a:schemeClr val="bg1"/>
                </a:solidFill>
              </a:rPr>
              <a:t>can </a:t>
            </a:r>
            <a:r>
              <a:rPr lang="en-US" dirty="0">
                <a:solidFill>
                  <a:schemeClr val="bg1"/>
                </a:solidFill>
              </a:rPr>
              <a:t>order them in the box on the right as they wish the columns to appear on the report by drag and drop. </a:t>
            </a:r>
          </a:p>
        </p:txBody>
      </p:sp>
      <p:pic>
        <p:nvPicPr>
          <p:cNvPr id="11" name="Picture 10"/>
          <p:cNvPicPr>
            <a:picLocks noChangeAspect="1"/>
          </p:cNvPicPr>
          <p:nvPr/>
        </p:nvPicPr>
        <p:blipFill>
          <a:blip r:embed="rId3"/>
          <a:stretch>
            <a:fillRect/>
          </a:stretch>
        </p:blipFill>
        <p:spPr>
          <a:xfrm>
            <a:off x="7994070" y="1061967"/>
            <a:ext cx="2667000" cy="2133600"/>
          </a:xfrm>
          <a:prstGeom prst="rect">
            <a:avLst/>
          </a:prstGeom>
        </p:spPr>
      </p:pic>
    </p:spTree>
    <p:extLst>
      <p:ext uri="{BB962C8B-B14F-4D97-AF65-F5344CB8AC3E}">
        <p14:creationId xmlns:p14="http://schemas.microsoft.com/office/powerpoint/2010/main" val="1548035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28</a:t>
            </a:fld>
            <a:endParaRPr lang="en-US" noProof="0" dirty="0"/>
          </a:p>
        </p:txBody>
      </p:sp>
      <p:pic>
        <p:nvPicPr>
          <p:cNvPr id="4" name="Picture 3"/>
          <p:cNvPicPr>
            <a:picLocks noChangeAspect="1"/>
          </p:cNvPicPr>
          <p:nvPr/>
        </p:nvPicPr>
        <p:blipFill>
          <a:blip r:embed="rId2"/>
          <a:stretch>
            <a:fillRect/>
          </a:stretch>
        </p:blipFill>
        <p:spPr>
          <a:xfrm>
            <a:off x="8073737" y="1087986"/>
            <a:ext cx="3643746" cy="1842250"/>
          </a:xfrm>
          <a:prstGeom prst="rect">
            <a:avLst/>
          </a:prstGeom>
        </p:spPr>
      </p:pic>
      <p:sp>
        <p:nvSpPr>
          <p:cNvPr id="5" name="TextBox 4"/>
          <p:cNvSpPr txBox="1"/>
          <p:nvPr/>
        </p:nvSpPr>
        <p:spPr>
          <a:xfrm>
            <a:off x="727364" y="446809"/>
            <a:ext cx="6837218" cy="646331"/>
          </a:xfrm>
          <a:prstGeom prst="rect">
            <a:avLst/>
          </a:prstGeom>
          <a:noFill/>
        </p:spPr>
        <p:txBody>
          <a:bodyPr wrap="square" rtlCol="0">
            <a:spAutoFit/>
          </a:bodyPr>
          <a:lstStyle/>
          <a:p>
            <a:r>
              <a:rPr lang="en-US" sz="3600" dirty="0" smtClean="0">
                <a:solidFill>
                  <a:schemeClr val="bg2"/>
                </a:solidFill>
              </a:rPr>
              <a:t>Custom Reports – Filters </a:t>
            </a:r>
            <a:endParaRPr lang="en-US" sz="3600" dirty="0">
              <a:solidFill>
                <a:schemeClr val="bg2"/>
              </a:solidFill>
            </a:endParaRPr>
          </a:p>
        </p:txBody>
      </p:sp>
      <p:sp>
        <p:nvSpPr>
          <p:cNvPr id="6" name="TextBox 5"/>
          <p:cNvSpPr txBox="1"/>
          <p:nvPr/>
        </p:nvSpPr>
        <p:spPr>
          <a:xfrm>
            <a:off x="540327" y="1087986"/>
            <a:ext cx="7460673" cy="1477328"/>
          </a:xfrm>
          <a:prstGeom prst="rect">
            <a:avLst/>
          </a:prstGeom>
          <a:noFill/>
        </p:spPr>
        <p:txBody>
          <a:bodyPr wrap="square" rtlCol="0">
            <a:spAutoFit/>
          </a:bodyPr>
          <a:lstStyle/>
          <a:p>
            <a:r>
              <a:rPr lang="en-US" dirty="0">
                <a:solidFill>
                  <a:schemeClr val="bg1"/>
                </a:solidFill>
              </a:rPr>
              <a:t>Allows the user to include or exclude specific properties within the object.  </a:t>
            </a:r>
            <a:endParaRPr lang="en-US" dirty="0" smtClean="0">
              <a:solidFill>
                <a:schemeClr val="bg1"/>
              </a:solidFill>
            </a:endParaRPr>
          </a:p>
          <a:p>
            <a:endParaRPr lang="en-US" dirty="0" smtClean="0">
              <a:solidFill>
                <a:schemeClr val="bg1"/>
              </a:solidFill>
            </a:endParaRPr>
          </a:p>
          <a:p>
            <a:r>
              <a:rPr lang="en-US" dirty="0" smtClean="0">
                <a:solidFill>
                  <a:schemeClr val="bg1"/>
                </a:solidFill>
              </a:rPr>
              <a:t>For </a:t>
            </a:r>
            <a:r>
              <a:rPr lang="en-US" dirty="0">
                <a:solidFill>
                  <a:schemeClr val="bg1"/>
                </a:solidFill>
              </a:rPr>
              <a:t>example when selecting the </a:t>
            </a:r>
            <a:r>
              <a:rPr lang="en-US" dirty="0" smtClean="0">
                <a:solidFill>
                  <a:schemeClr val="bg1"/>
                </a:solidFill>
              </a:rPr>
              <a:t>‘Hire Date' </a:t>
            </a:r>
            <a:r>
              <a:rPr lang="en-US" dirty="0">
                <a:solidFill>
                  <a:schemeClr val="bg1"/>
                </a:solidFill>
              </a:rPr>
              <a:t>and the user only wants to see the employees </a:t>
            </a:r>
            <a:r>
              <a:rPr lang="en-US" dirty="0" smtClean="0">
                <a:solidFill>
                  <a:schemeClr val="bg1"/>
                </a:solidFill>
              </a:rPr>
              <a:t>hired </a:t>
            </a:r>
            <a:r>
              <a:rPr lang="en-US" dirty="0">
                <a:solidFill>
                  <a:schemeClr val="bg1"/>
                </a:solidFill>
              </a:rPr>
              <a:t>from </a:t>
            </a:r>
            <a:r>
              <a:rPr lang="en-US" dirty="0" smtClean="0">
                <a:solidFill>
                  <a:schemeClr val="bg1"/>
                </a:solidFill>
              </a:rPr>
              <a:t>07/01/2018 to 6/30/2019 </a:t>
            </a:r>
            <a:r>
              <a:rPr lang="en-US" dirty="0">
                <a:solidFill>
                  <a:schemeClr val="bg1"/>
                </a:solidFill>
              </a:rPr>
              <a:t>they can use the configure filter screen to include only employees </a:t>
            </a:r>
            <a:r>
              <a:rPr lang="en-US" dirty="0" smtClean="0">
                <a:solidFill>
                  <a:schemeClr val="bg1"/>
                </a:solidFill>
              </a:rPr>
              <a:t>for that time period.</a:t>
            </a:r>
          </a:p>
        </p:txBody>
      </p:sp>
      <p:sp>
        <p:nvSpPr>
          <p:cNvPr id="7" name="TextBox 6"/>
          <p:cNvSpPr txBox="1"/>
          <p:nvPr/>
        </p:nvSpPr>
        <p:spPr>
          <a:xfrm>
            <a:off x="540327" y="3023755"/>
            <a:ext cx="7232073" cy="1200329"/>
          </a:xfrm>
          <a:prstGeom prst="rect">
            <a:avLst/>
          </a:prstGeom>
          <a:noFill/>
        </p:spPr>
        <p:txBody>
          <a:bodyPr wrap="square" rtlCol="0">
            <a:spAutoFit/>
          </a:bodyPr>
          <a:lstStyle/>
          <a:p>
            <a:r>
              <a:rPr lang="en-US" dirty="0" smtClean="0">
                <a:solidFill>
                  <a:schemeClr val="bg1"/>
                </a:solidFill>
              </a:rPr>
              <a:t>With your properties and filters now set you will want to click on the “Generate Report  to test your report. </a:t>
            </a:r>
          </a:p>
          <a:p>
            <a:endParaRPr lang="en-US" dirty="0"/>
          </a:p>
          <a:p>
            <a:endParaRPr lang="en-US" dirty="0"/>
          </a:p>
        </p:txBody>
      </p:sp>
      <p:pic>
        <p:nvPicPr>
          <p:cNvPr id="8" name="Picture 7"/>
          <p:cNvPicPr>
            <a:picLocks noChangeAspect="1"/>
          </p:cNvPicPr>
          <p:nvPr/>
        </p:nvPicPr>
        <p:blipFill>
          <a:blip r:embed="rId3"/>
          <a:stretch>
            <a:fillRect/>
          </a:stretch>
        </p:blipFill>
        <p:spPr>
          <a:xfrm>
            <a:off x="8285885" y="3386722"/>
            <a:ext cx="3219450" cy="2571750"/>
          </a:xfrm>
          <a:prstGeom prst="rect">
            <a:avLst/>
          </a:prstGeom>
        </p:spPr>
      </p:pic>
    </p:spTree>
    <p:extLst>
      <p:ext uri="{BB962C8B-B14F-4D97-AF65-F5344CB8AC3E}">
        <p14:creationId xmlns:p14="http://schemas.microsoft.com/office/powerpoint/2010/main" val="3914837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8" y="3263704"/>
            <a:ext cx="10369062" cy="1499969"/>
          </a:xfrm>
        </p:spPr>
        <p:txBody>
          <a:bodyPr>
            <a:normAutofit fontScale="90000"/>
          </a:bodyPr>
          <a:lstStyle/>
          <a:p>
            <a:r>
              <a:rPr lang="en-US" sz="5400" dirty="0">
                <a:solidFill>
                  <a:schemeClr val="bg2"/>
                </a:solidFill>
              </a:rPr>
              <a:t>Financial Detail with Running Fund Balance</a:t>
            </a:r>
            <a:endParaRPr lang="en-US" dirty="0">
              <a:solidFill>
                <a:schemeClr val="bg2"/>
              </a:solidFill>
            </a:endParaRPr>
          </a:p>
        </p:txBody>
      </p:sp>
      <p:sp>
        <p:nvSpPr>
          <p:cNvPr id="3" name="Slide Number Placeholder 2"/>
          <p:cNvSpPr>
            <a:spLocks noGrp="1"/>
          </p:cNvSpPr>
          <p:nvPr>
            <p:ph type="sldNum" sz="quarter" idx="10"/>
          </p:nvPr>
        </p:nvSpPr>
        <p:spPr/>
        <p:txBody>
          <a:bodyPr/>
          <a:lstStyle/>
          <a:p>
            <a:fld id="{D495E168-DA5E-4888-8D8A-92B118324C14}" type="slidenum">
              <a:rPr lang="en-US" noProof="0" smtClean="0"/>
              <a:pPr/>
              <a:t>29</a:t>
            </a:fld>
            <a:endParaRPr lang="en-US" noProof="0" dirty="0"/>
          </a:p>
        </p:txBody>
      </p:sp>
      <p:sp>
        <p:nvSpPr>
          <p:cNvPr id="5" name="Text Placeholder 4"/>
          <p:cNvSpPr>
            <a:spLocks noGrp="1"/>
          </p:cNvSpPr>
          <p:nvPr>
            <p:ph type="body" idx="1"/>
          </p:nvPr>
        </p:nvSpPr>
        <p:spPr>
          <a:xfrm>
            <a:off x="831850" y="4942478"/>
            <a:ext cx="10515600" cy="917995"/>
          </a:xfrm>
        </p:spPr>
        <p:txBody>
          <a:bodyPr>
            <a:normAutofit fontScale="70000" lnSpcReduction="20000"/>
          </a:bodyPr>
          <a:lstStyle/>
          <a:p>
            <a:r>
              <a:rPr lang="en-US" dirty="0" smtClean="0">
                <a:hlinkClick r:id="rId2"/>
              </a:rPr>
              <a:t>https://wiki.ssdt-ohio.org/display/usasrdoc/Create+Financial+Detail+Spreadsheet+with+Running+Fund+Balance</a:t>
            </a:r>
            <a:endParaRPr lang="en-US" dirty="0" smtClean="0"/>
          </a:p>
          <a:p>
            <a:r>
              <a:rPr lang="en-US" dirty="0" smtClean="0"/>
              <a:t>&amp;</a:t>
            </a:r>
          </a:p>
          <a:p>
            <a:r>
              <a:rPr lang="en-US" dirty="0" smtClean="0">
                <a:hlinkClick r:id="rId3"/>
              </a:rPr>
              <a:t>https://helpdesk.omeresa.net/helpspot/admin.php?pg=kb.page&amp;page=1449</a:t>
            </a:r>
            <a:endParaRPr lang="en-US" dirty="0"/>
          </a:p>
        </p:txBody>
      </p:sp>
    </p:spTree>
    <p:extLst>
      <p:ext uri="{BB962C8B-B14F-4D97-AF65-F5344CB8AC3E}">
        <p14:creationId xmlns:p14="http://schemas.microsoft.com/office/powerpoint/2010/main" val="1053882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3D545-C417-48EA-9543-078BF8EB641C}"/>
              </a:ext>
            </a:extLst>
          </p:cNvPr>
          <p:cNvSpPr>
            <a:spLocks noGrp="1"/>
          </p:cNvSpPr>
          <p:nvPr>
            <p:ph type="title"/>
          </p:nvPr>
        </p:nvSpPr>
        <p:spPr/>
        <p:txBody>
          <a:bodyPr/>
          <a:lstStyle/>
          <a:p>
            <a:r>
              <a:rPr lang="en-US" dirty="0" smtClean="0"/>
              <a:t>Report Manger</a:t>
            </a:r>
            <a:endParaRPr lang="en-US" dirty="0"/>
          </a:p>
        </p:txBody>
      </p:sp>
      <p:sp>
        <p:nvSpPr>
          <p:cNvPr id="5" name="Text Placeholder 4">
            <a:extLst>
              <a:ext uri="{FF2B5EF4-FFF2-40B4-BE49-F238E27FC236}">
                <a16:creationId xmlns="" xmlns:a16="http://schemas.microsoft.com/office/drawing/2014/main" id="{099A8D28-D968-408D-AA5E-1B16F071D7DF}"/>
              </a:ext>
            </a:extLst>
          </p:cNvPr>
          <p:cNvSpPr>
            <a:spLocks noGrp="1"/>
          </p:cNvSpPr>
          <p:nvPr>
            <p:ph type="body" sz="quarter" idx="13"/>
          </p:nvPr>
        </p:nvSpPr>
        <p:spPr>
          <a:xfrm>
            <a:off x="838200" y="2074591"/>
            <a:ext cx="7780238" cy="4447646"/>
          </a:xfrm>
        </p:spPr>
        <p:txBody>
          <a:bodyPr>
            <a:normAutofit fontScale="92500" lnSpcReduction="20000"/>
          </a:bodyPr>
          <a:lstStyle/>
          <a:p>
            <a:pPr marL="571500" indent="-571500">
              <a:buFont typeface="Arial" panose="020B0604020202020204" pitchFamily="34" charset="0"/>
              <a:buChar char="•"/>
            </a:pPr>
            <a:r>
              <a:rPr lang="en-US" sz="4000" dirty="0" smtClean="0"/>
              <a:t>Generate and Download</a:t>
            </a:r>
          </a:p>
          <a:p>
            <a:pPr marL="571500" indent="-571500">
              <a:buFont typeface="Arial" panose="020B0604020202020204" pitchFamily="34" charset="0"/>
              <a:buChar char="•"/>
            </a:pPr>
            <a:r>
              <a:rPr lang="en-US" sz="4000" dirty="0" smtClean="0"/>
              <a:t>Open Report Definition in Detail Report View</a:t>
            </a:r>
          </a:p>
          <a:p>
            <a:pPr marL="571500" indent="-571500">
              <a:buFont typeface="Arial" panose="020B0604020202020204" pitchFamily="34" charset="0"/>
              <a:buChar char="•"/>
            </a:pPr>
            <a:r>
              <a:rPr lang="en-US" sz="4000" dirty="0" smtClean="0"/>
              <a:t>Edit Name, description and tags</a:t>
            </a:r>
          </a:p>
          <a:p>
            <a:pPr marL="571500" indent="-571500">
              <a:buFont typeface="Arial" panose="020B0604020202020204" pitchFamily="34" charset="0"/>
              <a:buChar char="•"/>
            </a:pPr>
            <a:r>
              <a:rPr lang="en-US" sz="4000" dirty="0" smtClean="0"/>
              <a:t>Delete Report Definition</a:t>
            </a:r>
          </a:p>
          <a:p>
            <a:pPr marL="571500" indent="-571500">
              <a:buFont typeface="Arial" panose="020B0604020202020204" pitchFamily="34" charset="0"/>
              <a:buChar char="•"/>
            </a:pPr>
            <a:r>
              <a:rPr lang="en-US" sz="4000" dirty="0" smtClean="0"/>
              <a:t>Download Report Definition</a:t>
            </a:r>
          </a:p>
          <a:p>
            <a:pPr marL="571500" indent="-571500">
              <a:buFont typeface="Arial" panose="020B0604020202020204" pitchFamily="34" charset="0"/>
              <a:buChar char="•"/>
            </a:pPr>
            <a:r>
              <a:rPr lang="en-US" sz="4000" dirty="0" smtClean="0"/>
              <a:t>Share Report definition with Roles </a:t>
            </a:r>
          </a:p>
          <a:p>
            <a:pPr marL="571500" indent="-571500">
              <a:buFont typeface="Arial" panose="020B0604020202020204" pitchFamily="34" charset="0"/>
              <a:buChar char="•"/>
            </a:pPr>
            <a:r>
              <a:rPr lang="en-US" sz="4000" dirty="0" smtClean="0"/>
              <a:t>Favorite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3" name="Slide Number Placeholder 2">
            <a:extLst>
              <a:ext uri="{FF2B5EF4-FFF2-40B4-BE49-F238E27FC236}">
                <a16:creationId xmlns=""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3</a:t>
            </a:fld>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050" r="81926"/>
          <a:stretch/>
        </p:blipFill>
        <p:spPr>
          <a:xfrm>
            <a:off x="6392893" y="1951894"/>
            <a:ext cx="733416" cy="57128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743" y="2612934"/>
            <a:ext cx="739545" cy="55965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348" y="3415994"/>
            <a:ext cx="730940" cy="46699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893" y="3984171"/>
            <a:ext cx="739545" cy="53853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6309" y="4522708"/>
            <a:ext cx="580777" cy="49142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7726" y="5014133"/>
            <a:ext cx="489988" cy="39199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2789" y="5659752"/>
            <a:ext cx="656068" cy="336035"/>
          </a:xfrm>
          <a:prstGeom prst="rect">
            <a:avLst/>
          </a:prstGeom>
        </p:spPr>
      </p:pic>
    </p:spTree>
    <p:extLst>
      <p:ext uri="{BB962C8B-B14F-4D97-AF65-F5344CB8AC3E}">
        <p14:creationId xmlns:p14="http://schemas.microsoft.com/office/powerpoint/2010/main" val="3733523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72B381BA-F1D7-483F-B759-9C3451355503}"/>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 xmlns:a16="http://schemas.microsoft.com/office/drawing/2014/main" id="{A412BBAB-4628-42F5-BF78-BE0E59475133}"/>
              </a:ext>
            </a:extLst>
          </p:cNvPr>
          <p:cNvSpPr>
            <a:spLocks noGrp="1"/>
          </p:cNvSpPr>
          <p:nvPr>
            <p:ph type="body" sz="quarter" idx="13"/>
          </p:nvPr>
        </p:nvSpPr>
        <p:spPr>
          <a:xfrm>
            <a:off x="1050857" y="2655074"/>
            <a:ext cx="10296016" cy="1258915"/>
          </a:xfrm>
        </p:spPr>
        <p:txBody>
          <a:bodyPr/>
          <a:lstStyle/>
          <a:p>
            <a:r>
              <a:rPr lang="en-US" dirty="0" smtClean="0"/>
              <a:t>OME-RESA Fiscal Staff</a:t>
            </a:r>
            <a:endParaRPr lang="en-US" dirty="0"/>
          </a:p>
        </p:txBody>
      </p:sp>
      <p:sp>
        <p:nvSpPr>
          <p:cNvPr id="3" name="Text Placeholder 2">
            <a:extLst>
              <a:ext uri="{FF2B5EF4-FFF2-40B4-BE49-F238E27FC236}">
                <a16:creationId xmlns="" xmlns:a16="http://schemas.microsoft.com/office/drawing/2014/main" id="{16721AB4-1CF0-4825-926E-5207D64C2645}"/>
              </a:ext>
            </a:extLst>
          </p:cNvPr>
          <p:cNvSpPr>
            <a:spLocks noGrp="1"/>
          </p:cNvSpPr>
          <p:nvPr>
            <p:ph type="body" sz="quarter" idx="20"/>
          </p:nvPr>
        </p:nvSpPr>
        <p:spPr/>
        <p:txBody>
          <a:bodyPr/>
          <a:lstStyle/>
          <a:p>
            <a:r>
              <a:rPr lang="en-US" dirty="0"/>
              <a:t>Phone</a:t>
            </a:r>
          </a:p>
        </p:txBody>
      </p:sp>
      <p:sp>
        <p:nvSpPr>
          <p:cNvPr id="2" name="Text Placeholder 1">
            <a:extLst>
              <a:ext uri="{FF2B5EF4-FFF2-40B4-BE49-F238E27FC236}">
                <a16:creationId xmlns="" xmlns:a16="http://schemas.microsoft.com/office/drawing/2014/main" id="{CBA4F671-D586-49FB-B0C1-E7E9ADFE08D4}"/>
              </a:ext>
            </a:extLst>
          </p:cNvPr>
          <p:cNvSpPr>
            <a:spLocks noGrp="1"/>
          </p:cNvSpPr>
          <p:nvPr>
            <p:ph type="body" sz="quarter" idx="21"/>
          </p:nvPr>
        </p:nvSpPr>
        <p:spPr/>
        <p:txBody>
          <a:bodyPr/>
          <a:lstStyle/>
          <a:p>
            <a:r>
              <a:rPr lang="en-US" dirty="0" smtClean="0"/>
              <a:t>740-283-2050 x 700</a:t>
            </a:r>
            <a:endParaRPr lang="en-US" dirty="0"/>
          </a:p>
        </p:txBody>
      </p:sp>
      <p:sp>
        <p:nvSpPr>
          <p:cNvPr id="6" name="Text Placeholder 5">
            <a:extLst>
              <a:ext uri="{FF2B5EF4-FFF2-40B4-BE49-F238E27FC236}">
                <a16:creationId xmlns="" xmlns:a16="http://schemas.microsoft.com/office/drawing/2014/main" id="{73118D49-CA48-4C57-A37C-31BAA7538127}"/>
              </a:ext>
            </a:extLst>
          </p:cNvPr>
          <p:cNvSpPr>
            <a:spLocks noGrp="1"/>
          </p:cNvSpPr>
          <p:nvPr>
            <p:ph type="body" sz="quarter" idx="23"/>
          </p:nvPr>
        </p:nvSpPr>
        <p:spPr/>
        <p:txBody>
          <a:bodyPr/>
          <a:lstStyle/>
          <a:p>
            <a:r>
              <a:rPr lang="en-US" dirty="0"/>
              <a:t>Email</a:t>
            </a:r>
          </a:p>
        </p:txBody>
      </p:sp>
      <p:sp>
        <p:nvSpPr>
          <p:cNvPr id="5" name="Text Placeholder 4">
            <a:extLst>
              <a:ext uri="{FF2B5EF4-FFF2-40B4-BE49-F238E27FC236}">
                <a16:creationId xmlns="" xmlns:a16="http://schemas.microsoft.com/office/drawing/2014/main" id="{62E14719-D011-4E0B-9362-CD19FF22FEB5}"/>
              </a:ext>
            </a:extLst>
          </p:cNvPr>
          <p:cNvSpPr>
            <a:spLocks noGrp="1"/>
          </p:cNvSpPr>
          <p:nvPr>
            <p:ph type="body" sz="quarter" idx="22"/>
          </p:nvPr>
        </p:nvSpPr>
        <p:spPr/>
        <p:txBody>
          <a:bodyPr/>
          <a:lstStyle/>
          <a:p>
            <a:r>
              <a:rPr lang="en-US" dirty="0" smtClean="0"/>
              <a:t>fstaffr@omeresa.net</a:t>
            </a:r>
            <a:endParaRPr lang="en-US" dirty="0"/>
          </a:p>
        </p:txBody>
      </p:sp>
    </p:spTree>
    <p:extLst>
      <p:ext uri="{BB962C8B-B14F-4D97-AF65-F5344CB8AC3E}">
        <p14:creationId xmlns:p14="http://schemas.microsoft.com/office/powerpoint/2010/main" val="3309279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8B51AE-252F-4958-A1E9-67C57179FF35}"/>
              </a:ext>
            </a:extLst>
          </p:cNvPr>
          <p:cNvSpPr>
            <a:spLocks noGrp="1"/>
          </p:cNvSpPr>
          <p:nvPr>
            <p:ph type="title"/>
          </p:nvPr>
        </p:nvSpPr>
        <p:spPr>
          <a:xfrm>
            <a:off x="548640" y="509451"/>
            <a:ext cx="5612994" cy="1366647"/>
          </a:xfrm>
        </p:spPr>
        <p:txBody>
          <a:bodyPr>
            <a:normAutofit/>
          </a:bodyPr>
          <a:lstStyle/>
          <a:p>
            <a:r>
              <a:rPr lang="en-US" sz="4000" dirty="0" smtClean="0"/>
              <a:t>Generate and Download</a:t>
            </a:r>
            <a:endParaRPr lang="en-US" sz="4000" dirty="0"/>
          </a:p>
        </p:txBody>
      </p:sp>
      <p:sp>
        <p:nvSpPr>
          <p:cNvPr id="5" name="Text Placeholder 4">
            <a:extLst>
              <a:ext uri="{FF2B5EF4-FFF2-40B4-BE49-F238E27FC236}">
                <a16:creationId xmlns="" xmlns:a16="http://schemas.microsoft.com/office/drawing/2014/main" id="{235F389B-861B-485A-AD81-A9172882D97D}"/>
              </a:ext>
            </a:extLst>
          </p:cNvPr>
          <p:cNvSpPr>
            <a:spLocks noGrp="1"/>
          </p:cNvSpPr>
          <p:nvPr>
            <p:ph type="body" sz="quarter" idx="13"/>
          </p:nvPr>
        </p:nvSpPr>
        <p:spPr/>
        <p:txBody>
          <a:bodyPr>
            <a:normAutofit fontScale="92500" lnSpcReduction="10000"/>
          </a:bodyPr>
          <a:lstStyle/>
          <a:p>
            <a:r>
              <a:rPr lang="en-US" dirty="0" smtClean="0"/>
              <a:t>When you click on Generate you will have several options to change the parameters for the report you are generating.</a:t>
            </a:r>
            <a:endParaRPr lang="en-US" dirty="0"/>
          </a:p>
        </p:txBody>
      </p:sp>
      <p:sp>
        <p:nvSpPr>
          <p:cNvPr id="6" name="Text Placeholder 5">
            <a:extLst>
              <a:ext uri="{FF2B5EF4-FFF2-40B4-BE49-F238E27FC236}">
                <a16:creationId xmlns="" xmlns:a16="http://schemas.microsoft.com/office/drawing/2014/main" id="{A1FE0C33-CECE-4322-A29C-AEA87CDB13E3}"/>
              </a:ext>
            </a:extLst>
          </p:cNvPr>
          <p:cNvSpPr>
            <a:spLocks noGrp="1"/>
          </p:cNvSpPr>
          <p:nvPr>
            <p:ph type="body" sz="quarter" idx="15"/>
          </p:nvPr>
        </p:nvSpPr>
        <p:spPr>
          <a:xfrm>
            <a:off x="6161634" y="235130"/>
            <a:ext cx="5817006" cy="3422469"/>
          </a:xfrm>
        </p:spPr>
        <p:txBody>
          <a:bodyPr>
            <a:normAutofit/>
          </a:bodyPr>
          <a:lstStyle/>
          <a:p>
            <a:r>
              <a:rPr lang="en-US" b="1" dirty="0" smtClean="0"/>
              <a:t>Format: </a:t>
            </a:r>
            <a:r>
              <a:rPr lang="en-US" dirty="0" smtClean="0"/>
              <a:t>PDF, Excel, Plain Text, etc.</a:t>
            </a:r>
          </a:p>
          <a:p>
            <a:r>
              <a:rPr lang="en-US" b="1" dirty="0" smtClean="0"/>
              <a:t>Page Size: </a:t>
            </a:r>
            <a:r>
              <a:rPr lang="en-US" dirty="0" smtClean="0"/>
              <a:t>Letter, Legal, etc.</a:t>
            </a:r>
          </a:p>
          <a:p>
            <a:r>
              <a:rPr lang="en-US" b="1" dirty="0" smtClean="0"/>
              <a:t>Orientation: </a:t>
            </a:r>
            <a:r>
              <a:rPr lang="en-US" dirty="0" smtClean="0"/>
              <a:t>Landscape or Portrait</a:t>
            </a:r>
          </a:p>
          <a:p>
            <a:r>
              <a:rPr lang="en-US" b="1" dirty="0" smtClean="0"/>
              <a:t>Name: </a:t>
            </a:r>
            <a:r>
              <a:rPr lang="en-US" dirty="0" smtClean="0"/>
              <a:t>You can change the name that will appear on the report if you do not want the default name.</a:t>
            </a:r>
          </a:p>
          <a:p>
            <a:r>
              <a:rPr lang="en-US" b="1" dirty="0" smtClean="0"/>
              <a:t>Summary Report: </a:t>
            </a:r>
            <a:r>
              <a:rPr lang="en-US" dirty="0" smtClean="0"/>
              <a:t>This option will provide a simplified report with much less detail.</a:t>
            </a:r>
          </a:p>
          <a:p>
            <a:r>
              <a:rPr lang="en-US" b="1" dirty="0" smtClean="0"/>
              <a:t>Show Report Options: </a:t>
            </a:r>
            <a:r>
              <a:rPr lang="en-US" dirty="0" smtClean="0"/>
              <a:t>This option will produce a page at the start of your report showing what Parameters were used.</a:t>
            </a:r>
          </a:p>
          <a:p>
            <a:endParaRPr lang="en-US" dirty="0"/>
          </a:p>
        </p:txBody>
      </p:sp>
      <p:sp>
        <p:nvSpPr>
          <p:cNvPr id="4" name="Footer Placeholder 3">
            <a:extLst>
              <a:ext uri="{FF2B5EF4-FFF2-40B4-BE49-F238E27FC236}">
                <a16:creationId xmlns="" xmlns:a16="http://schemas.microsoft.com/office/drawing/2014/main" id="{600D8D83-8EE8-4757-A48D-197DCB8CB8ED}"/>
              </a:ext>
            </a:extLst>
          </p:cNvPr>
          <p:cNvSpPr>
            <a:spLocks noGrp="1"/>
          </p:cNvSpPr>
          <p:nvPr>
            <p:ph type="ftr" sz="quarter" idx="12"/>
          </p:nvPr>
        </p:nvSpPr>
        <p:spPr/>
        <p:txBody>
          <a:bodyPr/>
          <a:lstStyle/>
          <a:p>
            <a:r>
              <a:rPr lang="en-US" dirty="0"/>
              <a:t>ADD A FOOTER</a:t>
            </a:r>
          </a:p>
        </p:txBody>
      </p:sp>
      <p:sp>
        <p:nvSpPr>
          <p:cNvPr id="3" name="Slide Number Placeholder 2">
            <a:extLst>
              <a:ext uri="{FF2B5EF4-FFF2-40B4-BE49-F238E27FC236}">
                <a16:creationId xmlns=""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en-US" smtClean="0"/>
              <a:pPr/>
              <a:t>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119251"/>
            <a:ext cx="4822273" cy="3516679"/>
          </a:xfrm>
          <a:prstGeom prst="rect">
            <a:avLst/>
          </a:prstGeom>
        </p:spPr>
      </p:pic>
      <p:pic>
        <p:nvPicPr>
          <p:cNvPr id="8" name="Picture 7"/>
          <p:cNvPicPr>
            <a:picLocks noChangeAspect="1"/>
          </p:cNvPicPr>
          <p:nvPr/>
        </p:nvPicPr>
        <p:blipFill>
          <a:blip r:embed="rId3"/>
          <a:stretch>
            <a:fillRect/>
          </a:stretch>
        </p:blipFill>
        <p:spPr>
          <a:xfrm>
            <a:off x="6817897" y="3095289"/>
            <a:ext cx="3867520" cy="354723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727" r="83826"/>
          <a:stretch/>
        </p:blipFill>
        <p:spPr>
          <a:xfrm>
            <a:off x="2882628" y="332964"/>
            <a:ext cx="733416" cy="571287"/>
          </a:xfrm>
          <a:prstGeom prst="rect">
            <a:avLst/>
          </a:prstGeom>
        </p:spPr>
      </p:pic>
    </p:spTree>
    <p:extLst>
      <p:ext uri="{BB962C8B-B14F-4D97-AF65-F5344CB8AC3E}">
        <p14:creationId xmlns:p14="http://schemas.microsoft.com/office/powerpoint/2010/main" val="2636584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5</a:t>
            </a:fld>
            <a:endParaRPr lang="en-US" noProof="0" dirty="0"/>
          </a:p>
        </p:txBody>
      </p:sp>
      <p:sp>
        <p:nvSpPr>
          <p:cNvPr id="6" name="TextBox 5"/>
          <p:cNvSpPr txBox="1"/>
          <p:nvPr/>
        </p:nvSpPr>
        <p:spPr>
          <a:xfrm>
            <a:off x="838200" y="522514"/>
            <a:ext cx="4687389" cy="646331"/>
          </a:xfrm>
          <a:prstGeom prst="rect">
            <a:avLst/>
          </a:prstGeom>
          <a:noFill/>
        </p:spPr>
        <p:txBody>
          <a:bodyPr wrap="square" rtlCol="0">
            <a:spAutoFit/>
          </a:bodyPr>
          <a:lstStyle/>
          <a:p>
            <a:r>
              <a:rPr lang="en-US" sz="3600" dirty="0" smtClean="0">
                <a:solidFill>
                  <a:schemeClr val="bg1"/>
                </a:solidFill>
              </a:rPr>
              <a:t>Open Report Definition </a:t>
            </a:r>
            <a:endParaRPr lang="en-US" sz="3600" dirty="0">
              <a:solidFill>
                <a:schemeClr val="bg1"/>
              </a:solidFill>
            </a:endParaRPr>
          </a:p>
        </p:txBody>
      </p:sp>
      <p:sp>
        <p:nvSpPr>
          <p:cNvPr id="7" name="TextBox 6"/>
          <p:cNvSpPr txBox="1"/>
          <p:nvPr/>
        </p:nvSpPr>
        <p:spPr>
          <a:xfrm>
            <a:off x="1186786" y="1168845"/>
            <a:ext cx="6221522" cy="923330"/>
          </a:xfrm>
          <a:prstGeom prst="rect">
            <a:avLst/>
          </a:prstGeom>
          <a:noFill/>
        </p:spPr>
        <p:txBody>
          <a:bodyPr wrap="square" rtlCol="0">
            <a:spAutoFit/>
          </a:bodyPr>
          <a:lstStyle/>
          <a:p>
            <a:r>
              <a:rPr lang="en-US" dirty="0" smtClean="0">
                <a:solidFill>
                  <a:schemeClr val="bg2"/>
                </a:solidFill>
              </a:rPr>
              <a:t>From here you can change the Properties of a report, Configure Filters, and Generate Report . We will cover this function later in the presentation. </a:t>
            </a:r>
            <a:endParaRPr lang="en-US" dirty="0">
              <a:solidFill>
                <a:schemeClr val="bg2"/>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307" y="1168845"/>
            <a:ext cx="4309076" cy="600159"/>
          </a:xfrm>
          <a:prstGeom prst="rect">
            <a:avLst/>
          </a:prstGeom>
        </p:spPr>
      </p:pic>
      <p:sp>
        <p:nvSpPr>
          <p:cNvPr id="10" name="TextBox 9"/>
          <p:cNvSpPr txBox="1"/>
          <p:nvPr/>
        </p:nvSpPr>
        <p:spPr>
          <a:xfrm>
            <a:off x="942702" y="2092175"/>
            <a:ext cx="6581504" cy="646331"/>
          </a:xfrm>
          <a:prstGeom prst="rect">
            <a:avLst/>
          </a:prstGeom>
          <a:noFill/>
        </p:spPr>
        <p:txBody>
          <a:bodyPr wrap="square" rtlCol="0">
            <a:spAutoFit/>
          </a:bodyPr>
          <a:lstStyle/>
          <a:p>
            <a:r>
              <a:rPr lang="en-US" sz="3600" dirty="0" smtClean="0">
                <a:solidFill>
                  <a:schemeClr val="bg1"/>
                </a:solidFill>
              </a:rPr>
              <a:t>Edit Name, description, and Tags</a:t>
            </a:r>
            <a:endParaRPr lang="en-US" sz="3600" dirty="0">
              <a:solidFill>
                <a:schemeClr val="bg1"/>
              </a:solidFill>
            </a:endParaRPr>
          </a:p>
        </p:txBody>
      </p:sp>
      <p:pic>
        <p:nvPicPr>
          <p:cNvPr id="11" name="Picture 10"/>
          <p:cNvPicPr>
            <a:picLocks noChangeAspect="1"/>
          </p:cNvPicPr>
          <p:nvPr/>
        </p:nvPicPr>
        <p:blipFill>
          <a:blip r:embed="rId3"/>
          <a:stretch>
            <a:fillRect/>
          </a:stretch>
        </p:blipFill>
        <p:spPr>
          <a:xfrm>
            <a:off x="7791195" y="2738506"/>
            <a:ext cx="3543300" cy="2009775"/>
          </a:xfrm>
          <a:prstGeom prst="rect">
            <a:avLst/>
          </a:prstGeom>
        </p:spPr>
      </p:pic>
      <p:sp>
        <p:nvSpPr>
          <p:cNvPr id="12" name="TextBox 11"/>
          <p:cNvSpPr txBox="1"/>
          <p:nvPr/>
        </p:nvSpPr>
        <p:spPr>
          <a:xfrm>
            <a:off x="1186785" y="2738506"/>
            <a:ext cx="6337421" cy="2308324"/>
          </a:xfrm>
          <a:prstGeom prst="rect">
            <a:avLst/>
          </a:prstGeom>
          <a:noFill/>
        </p:spPr>
        <p:txBody>
          <a:bodyPr wrap="square" rtlCol="0">
            <a:spAutoFit/>
          </a:bodyPr>
          <a:lstStyle/>
          <a:p>
            <a:r>
              <a:rPr lang="en-US" dirty="0" smtClean="0">
                <a:solidFill>
                  <a:schemeClr val="bg2"/>
                </a:solidFill>
              </a:rPr>
              <a:t>There are three fields:</a:t>
            </a:r>
          </a:p>
          <a:p>
            <a:pPr marL="285750" indent="-285750">
              <a:buFont typeface="Arial" panose="020B0604020202020204" pitchFamily="34" charset="0"/>
              <a:buChar char="•"/>
            </a:pPr>
            <a:r>
              <a:rPr lang="en-US" dirty="0" smtClean="0">
                <a:solidFill>
                  <a:schemeClr val="bg2"/>
                </a:solidFill>
              </a:rPr>
              <a:t>Report Name: You are not able to modify this field.</a:t>
            </a:r>
          </a:p>
          <a:p>
            <a:pPr marL="285750" indent="-285750">
              <a:buFont typeface="Arial" panose="020B0604020202020204" pitchFamily="34" charset="0"/>
              <a:buChar char="•"/>
            </a:pPr>
            <a:r>
              <a:rPr lang="en-US" dirty="0" smtClean="0">
                <a:solidFill>
                  <a:schemeClr val="bg2"/>
                </a:solidFill>
              </a:rPr>
              <a:t>Description: Brief information about the report.</a:t>
            </a:r>
          </a:p>
          <a:p>
            <a:pPr marL="285750" indent="-285750">
              <a:buFont typeface="Arial" panose="020B0604020202020204" pitchFamily="34" charset="0"/>
              <a:buChar char="•"/>
            </a:pPr>
            <a:r>
              <a:rPr lang="en-US" b="1" dirty="0" smtClean="0">
                <a:solidFill>
                  <a:schemeClr val="bg2"/>
                </a:solidFill>
              </a:rPr>
              <a:t>Tags:</a:t>
            </a:r>
            <a:r>
              <a:rPr lang="en-US" b="1" dirty="0" smtClean="0"/>
              <a:t>:</a:t>
            </a:r>
            <a:r>
              <a:rPr lang="en-US" dirty="0" smtClean="0">
                <a:solidFill>
                  <a:schemeClr val="bg2"/>
                </a:solidFill>
              </a:rPr>
              <a:t>Tags </a:t>
            </a:r>
            <a:r>
              <a:rPr lang="en-US" dirty="0">
                <a:solidFill>
                  <a:schemeClr val="bg2"/>
                </a:solidFill>
              </a:rPr>
              <a:t>are user-defined words that mean something to the user to help categorize report definitions. For example, a tag could be 'YEAREND' or 'MONTHLY' reports.  Then they can use these tags for several other reports , enabling them to search for them easily in the Grid.</a:t>
            </a:r>
            <a:endParaRPr lang="en-US" dirty="0" smtClean="0">
              <a:solidFill>
                <a:schemeClr val="bg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176" y="565852"/>
            <a:ext cx="739545" cy="55965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4206" y="2181840"/>
            <a:ext cx="730940" cy="466990"/>
          </a:xfrm>
          <a:prstGeom prst="rect">
            <a:avLst/>
          </a:prstGeom>
        </p:spPr>
      </p:pic>
    </p:spTree>
    <p:extLst>
      <p:ext uri="{BB962C8B-B14F-4D97-AF65-F5344CB8AC3E}">
        <p14:creationId xmlns:p14="http://schemas.microsoft.com/office/powerpoint/2010/main" val="3219147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6</a:t>
            </a:fld>
            <a:endParaRPr lang="en-US" noProof="0" dirty="0"/>
          </a:p>
        </p:txBody>
      </p:sp>
      <p:sp>
        <p:nvSpPr>
          <p:cNvPr id="4" name="TextBox 3"/>
          <p:cNvSpPr txBox="1"/>
          <p:nvPr/>
        </p:nvSpPr>
        <p:spPr>
          <a:xfrm>
            <a:off x="354330" y="217170"/>
            <a:ext cx="5234940" cy="523220"/>
          </a:xfrm>
          <a:prstGeom prst="rect">
            <a:avLst/>
          </a:prstGeom>
          <a:noFill/>
        </p:spPr>
        <p:txBody>
          <a:bodyPr wrap="square" rtlCol="0">
            <a:spAutoFit/>
          </a:bodyPr>
          <a:lstStyle/>
          <a:p>
            <a:r>
              <a:rPr lang="en-US" sz="2800" b="1" dirty="0">
                <a:solidFill>
                  <a:schemeClr val="bg2"/>
                </a:solidFill>
              </a:rPr>
              <a:t>Deleting Report Definition </a:t>
            </a:r>
            <a:endParaRPr lang="en-US" sz="2800" dirty="0"/>
          </a:p>
        </p:txBody>
      </p:sp>
      <p:sp>
        <p:nvSpPr>
          <p:cNvPr id="5" name="TextBox 4"/>
          <p:cNvSpPr txBox="1"/>
          <p:nvPr/>
        </p:nvSpPr>
        <p:spPr>
          <a:xfrm>
            <a:off x="354330" y="699106"/>
            <a:ext cx="6229350" cy="1754326"/>
          </a:xfrm>
          <a:prstGeom prst="rect">
            <a:avLst/>
          </a:prstGeom>
          <a:noFill/>
        </p:spPr>
        <p:txBody>
          <a:bodyPr wrap="square" rtlCol="0">
            <a:spAutoFit/>
          </a:bodyPr>
          <a:lstStyle/>
          <a:p>
            <a:pPr marL="342900" indent="-342900">
              <a:buFont typeface="Arial" panose="020B0604020202020204" pitchFamily="34" charset="0"/>
              <a:buChar char="•"/>
            </a:pPr>
            <a:r>
              <a:rPr lang="en-US" b="1" dirty="0">
                <a:solidFill>
                  <a:schemeClr val="bg1"/>
                </a:solidFill>
              </a:rPr>
              <a:t>This button will delete a report for all users from the system. </a:t>
            </a:r>
          </a:p>
          <a:p>
            <a:pPr marL="342900" indent="-342900">
              <a:buFont typeface="Arial" panose="020B0604020202020204" pitchFamily="34" charset="0"/>
              <a:buChar char="•"/>
            </a:pPr>
            <a:r>
              <a:rPr lang="en-US" b="1" dirty="0">
                <a:solidFill>
                  <a:schemeClr val="bg1"/>
                </a:solidFill>
              </a:rPr>
              <a:t>SSDT Reports cannot be deleted.</a:t>
            </a:r>
          </a:p>
          <a:p>
            <a:pPr marL="342900" indent="-342900">
              <a:buFont typeface="Arial" panose="020B0604020202020204" pitchFamily="34" charset="0"/>
              <a:buChar char="•"/>
            </a:pPr>
            <a:r>
              <a:rPr lang="en-US" b="1" dirty="0">
                <a:solidFill>
                  <a:schemeClr val="bg1"/>
                </a:solidFill>
              </a:rPr>
              <a:t>Be careful deleting reports. There is no “undo”. If deleted a report will have to be recreated or reimported if you have the JSON</a:t>
            </a:r>
            <a:endParaRPr lang="en-US" dirty="0"/>
          </a:p>
        </p:txBody>
      </p:sp>
      <p:sp>
        <p:nvSpPr>
          <p:cNvPr id="6" name="TextBox 5"/>
          <p:cNvSpPr txBox="1"/>
          <p:nvPr/>
        </p:nvSpPr>
        <p:spPr>
          <a:xfrm>
            <a:off x="365760" y="2525494"/>
            <a:ext cx="5886450" cy="523220"/>
          </a:xfrm>
          <a:prstGeom prst="rect">
            <a:avLst/>
          </a:prstGeom>
          <a:noFill/>
        </p:spPr>
        <p:txBody>
          <a:bodyPr wrap="square" rtlCol="0">
            <a:spAutoFit/>
          </a:bodyPr>
          <a:lstStyle/>
          <a:p>
            <a:r>
              <a:rPr lang="en-US" sz="2800" b="1" dirty="0">
                <a:solidFill>
                  <a:schemeClr val="bg2"/>
                </a:solidFill>
              </a:rPr>
              <a:t>Download Report Definition </a:t>
            </a:r>
            <a:endParaRPr lang="en-US" sz="2800" b="1" dirty="0">
              <a:solidFill>
                <a:schemeClr val="bg2"/>
              </a:solidFill>
            </a:endParaRPr>
          </a:p>
        </p:txBody>
      </p:sp>
      <p:sp>
        <p:nvSpPr>
          <p:cNvPr id="7" name="TextBox 6"/>
          <p:cNvSpPr txBox="1"/>
          <p:nvPr/>
        </p:nvSpPr>
        <p:spPr>
          <a:xfrm>
            <a:off x="354330" y="2984995"/>
            <a:ext cx="6320790" cy="923330"/>
          </a:xfrm>
          <a:prstGeom prst="rect">
            <a:avLst/>
          </a:prstGeom>
          <a:noFill/>
        </p:spPr>
        <p:txBody>
          <a:bodyPr wrap="square" rtlCol="0">
            <a:spAutoFit/>
          </a:bodyPr>
          <a:lstStyle/>
          <a:p>
            <a:r>
              <a:rPr lang="en-US" b="1" dirty="0" smtClean="0">
                <a:solidFill>
                  <a:schemeClr val="bg1"/>
                </a:solidFill>
              </a:rPr>
              <a:t>If you want </a:t>
            </a:r>
            <a:r>
              <a:rPr lang="en-US" b="1" dirty="0">
                <a:solidFill>
                  <a:schemeClr val="bg1"/>
                </a:solidFill>
              </a:rPr>
              <a:t>to share a report with another district. Clicking this button will cause a JSON file of the report definitions to download. </a:t>
            </a:r>
            <a:r>
              <a:rPr lang="en-US" b="1" dirty="0" smtClean="0">
                <a:solidFill>
                  <a:schemeClr val="bg1"/>
                </a:solidFill>
              </a:rPr>
              <a:t>You can then email this file. Do not open it.</a:t>
            </a:r>
            <a:endParaRPr lang="en-US" b="1" dirty="0">
              <a:solidFill>
                <a:schemeClr val="bg1"/>
              </a:solidFill>
            </a:endParaRPr>
          </a:p>
        </p:txBody>
      </p:sp>
      <p:sp>
        <p:nvSpPr>
          <p:cNvPr id="8" name="TextBox 7"/>
          <p:cNvSpPr txBox="1"/>
          <p:nvPr/>
        </p:nvSpPr>
        <p:spPr>
          <a:xfrm>
            <a:off x="247249" y="3943350"/>
            <a:ext cx="6004961" cy="584775"/>
          </a:xfrm>
          <a:prstGeom prst="rect">
            <a:avLst/>
          </a:prstGeom>
          <a:noFill/>
        </p:spPr>
        <p:txBody>
          <a:bodyPr wrap="square" rtlCol="0">
            <a:spAutoFit/>
          </a:bodyPr>
          <a:lstStyle/>
          <a:p>
            <a:r>
              <a:rPr lang="en-US" sz="3200" dirty="0" smtClean="0">
                <a:solidFill>
                  <a:schemeClr val="bg2"/>
                </a:solidFill>
              </a:rPr>
              <a:t>Importing  Report </a:t>
            </a:r>
            <a:endParaRPr lang="en-US" sz="3200" dirty="0">
              <a:solidFill>
                <a:schemeClr val="bg2"/>
              </a:solidFill>
            </a:endParaRPr>
          </a:p>
        </p:txBody>
      </p:sp>
      <p:pic>
        <p:nvPicPr>
          <p:cNvPr id="9" name="Picture 8"/>
          <p:cNvPicPr>
            <a:picLocks noChangeAspect="1"/>
          </p:cNvPicPr>
          <p:nvPr/>
        </p:nvPicPr>
        <p:blipFill>
          <a:blip r:embed="rId2"/>
          <a:stretch>
            <a:fillRect/>
          </a:stretch>
        </p:blipFill>
        <p:spPr>
          <a:xfrm>
            <a:off x="8160067" y="4128016"/>
            <a:ext cx="3552825" cy="1876425"/>
          </a:xfrm>
          <a:prstGeom prst="rect">
            <a:avLst/>
          </a:prstGeom>
        </p:spPr>
      </p:pic>
      <p:pic>
        <p:nvPicPr>
          <p:cNvPr id="10" name="Picture 9"/>
          <p:cNvPicPr>
            <a:picLocks noChangeAspect="1"/>
          </p:cNvPicPr>
          <p:nvPr/>
        </p:nvPicPr>
        <p:blipFill>
          <a:blip r:embed="rId3"/>
          <a:stretch>
            <a:fillRect/>
          </a:stretch>
        </p:blipFill>
        <p:spPr>
          <a:xfrm>
            <a:off x="3714062" y="4045237"/>
            <a:ext cx="962025" cy="381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2688" y="2391164"/>
            <a:ext cx="580777" cy="49142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6087" y="282774"/>
            <a:ext cx="578308" cy="421124"/>
          </a:xfrm>
          <a:prstGeom prst="rect">
            <a:avLst/>
          </a:prstGeom>
        </p:spPr>
      </p:pic>
      <p:sp>
        <p:nvSpPr>
          <p:cNvPr id="13" name="TextBox 12"/>
          <p:cNvSpPr txBox="1"/>
          <p:nvPr/>
        </p:nvSpPr>
        <p:spPr>
          <a:xfrm>
            <a:off x="247249" y="4604563"/>
            <a:ext cx="7178040" cy="923330"/>
          </a:xfrm>
          <a:prstGeom prst="rect">
            <a:avLst/>
          </a:prstGeom>
          <a:noFill/>
        </p:spPr>
        <p:txBody>
          <a:bodyPr wrap="square" rtlCol="0">
            <a:spAutoFit/>
          </a:bodyPr>
          <a:lstStyle/>
          <a:p>
            <a:r>
              <a:rPr lang="en-US" dirty="0" smtClean="0">
                <a:solidFill>
                  <a:schemeClr val="bg1"/>
                </a:solidFill>
              </a:rPr>
              <a:t>Click on “Import Report” button on the left side of the screen. Find the JSON on your device and select it. Redesign will tell you if the import is successful or not. Click Save on the box that will appear on your screen</a:t>
            </a:r>
            <a:r>
              <a:rPr lang="en-US" dirty="0" smtClean="0"/>
              <a:t>.</a:t>
            </a:r>
            <a:endParaRPr lang="en-US" dirty="0"/>
          </a:p>
        </p:txBody>
      </p:sp>
    </p:spTree>
    <p:extLst>
      <p:ext uri="{BB962C8B-B14F-4D97-AF65-F5344CB8AC3E}">
        <p14:creationId xmlns:p14="http://schemas.microsoft.com/office/powerpoint/2010/main" val="2251791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7</a:t>
            </a:fld>
            <a:endParaRPr lang="en-US" noProof="0" dirty="0"/>
          </a:p>
        </p:txBody>
      </p:sp>
      <p:sp>
        <p:nvSpPr>
          <p:cNvPr id="5" name="TextBox 4"/>
          <p:cNvSpPr txBox="1"/>
          <p:nvPr/>
        </p:nvSpPr>
        <p:spPr>
          <a:xfrm>
            <a:off x="548190" y="426027"/>
            <a:ext cx="7377545" cy="646331"/>
          </a:xfrm>
          <a:prstGeom prst="rect">
            <a:avLst/>
          </a:prstGeom>
          <a:noFill/>
        </p:spPr>
        <p:txBody>
          <a:bodyPr wrap="square" rtlCol="0">
            <a:spAutoFit/>
          </a:bodyPr>
          <a:lstStyle/>
          <a:p>
            <a:r>
              <a:rPr lang="en-US" sz="3600" b="1" dirty="0" smtClean="0">
                <a:solidFill>
                  <a:schemeClr val="bg1"/>
                </a:solidFill>
              </a:rPr>
              <a:t>Share Report </a:t>
            </a:r>
            <a:r>
              <a:rPr lang="en-US" sz="3600" b="1" dirty="0">
                <a:solidFill>
                  <a:schemeClr val="bg1"/>
                </a:solidFill>
              </a:rPr>
              <a:t>D</a:t>
            </a:r>
            <a:r>
              <a:rPr lang="en-US" sz="3600" b="1" dirty="0" smtClean="0">
                <a:solidFill>
                  <a:schemeClr val="bg1"/>
                </a:solidFill>
              </a:rPr>
              <a:t>efinition with Roles</a:t>
            </a:r>
            <a:endParaRPr lang="en-US" sz="3600" b="1" dirty="0">
              <a:solidFill>
                <a:schemeClr val="bg1"/>
              </a:solidFill>
            </a:endParaRPr>
          </a:p>
        </p:txBody>
      </p:sp>
      <p:sp>
        <p:nvSpPr>
          <p:cNvPr id="6" name="TextBox 5"/>
          <p:cNvSpPr txBox="1"/>
          <p:nvPr/>
        </p:nvSpPr>
        <p:spPr>
          <a:xfrm>
            <a:off x="997527" y="1072358"/>
            <a:ext cx="7045037" cy="1200329"/>
          </a:xfrm>
          <a:prstGeom prst="rect">
            <a:avLst/>
          </a:prstGeom>
          <a:noFill/>
        </p:spPr>
        <p:txBody>
          <a:bodyPr wrap="square" rtlCol="0">
            <a:spAutoFit/>
          </a:bodyPr>
          <a:lstStyle/>
          <a:p>
            <a:r>
              <a:rPr lang="en-US" dirty="0" smtClean="0">
                <a:solidFill>
                  <a:schemeClr val="bg2"/>
                </a:solidFill>
              </a:rPr>
              <a:t>This button will give you the option to choose what users can see and use the report.</a:t>
            </a:r>
          </a:p>
          <a:p>
            <a:r>
              <a:rPr lang="en-US" dirty="0" smtClean="0">
                <a:solidFill>
                  <a:schemeClr val="bg2"/>
                </a:solidFill>
              </a:rPr>
              <a:t>This will </a:t>
            </a:r>
            <a:r>
              <a:rPr lang="en-US" b="1" u="sng" dirty="0" smtClean="0">
                <a:solidFill>
                  <a:schemeClr val="bg2"/>
                </a:solidFill>
              </a:rPr>
              <a:t>only</a:t>
            </a:r>
            <a:r>
              <a:rPr lang="en-US" dirty="0" smtClean="0">
                <a:solidFill>
                  <a:schemeClr val="bg2"/>
                </a:solidFill>
              </a:rPr>
              <a:t> be an option if you are the user that has created the report. Otherwise it will be greyed out.</a:t>
            </a:r>
            <a:endParaRPr lang="en-US" dirty="0">
              <a:solidFill>
                <a:schemeClr val="bg2"/>
              </a:solidFill>
            </a:endParaRPr>
          </a:p>
        </p:txBody>
      </p:sp>
      <p:pic>
        <p:nvPicPr>
          <p:cNvPr id="7" name="Picture 6"/>
          <p:cNvPicPr>
            <a:picLocks noChangeAspect="1"/>
          </p:cNvPicPr>
          <p:nvPr/>
        </p:nvPicPr>
        <p:blipFill>
          <a:blip r:embed="rId2"/>
          <a:stretch>
            <a:fillRect/>
          </a:stretch>
        </p:blipFill>
        <p:spPr>
          <a:xfrm>
            <a:off x="8167256" y="357270"/>
            <a:ext cx="1943100" cy="2086768"/>
          </a:xfrm>
          <a:prstGeom prst="rect">
            <a:avLst/>
          </a:prstGeom>
        </p:spPr>
      </p:pic>
      <p:sp>
        <p:nvSpPr>
          <p:cNvPr id="8" name="TextBox 7"/>
          <p:cNvSpPr txBox="1"/>
          <p:nvPr/>
        </p:nvSpPr>
        <p:spPr>
          <a:xfrm>
            <a:off x="548190" y="2545773"/>
            <a:ext cx="6912483" cy="646331"/>
          </a:xfrm>
          <a:prstGeom prst="rect">
            <a:avLst/>
          </a:prstGeom>
          <a:noFill/>
        </p:spPr>
        <p:txBody>
          <a:bodyPr wrap="square" rtlCol="0">
            <a:spAutoFit/>
          </a:bodyPr>
          <a:lstStyle/>
          <a:p>
            <a:r>
              <a:rPr lang="en-US" sz="3600" dirty="0" smtClean="0">
                <a:solidFill>
                  <a:schemeClr val="bg1"/>
                </a:solidFill>
              </a:rPr>
              <a:t>Favorite</a:t>
            </a:r>
            <a:r>
              <a:rPr lang="en-US" dirty="0" smtClean="0"/>
              <a:t> </a:t>
            </a:r>
            <a:endParaRPr lang="en-US" dirty="0"/>
          </a:p>
        </p:txBody>
      </p:sp>
      <p:sp>
        <p:nvSpPr>
          <p:cNvPr id="9" name="TextBox 8"/>
          <p:cNvSpPr txBox="1"/>
          <p:nvPr/>
        </p:nvSpPr>
        <p:spPr>
          <a:xfrm>
            <a:off x="997527" y="3325091"/>
            <a:ext cx="7000944" cy="923330"/>
          </a:xfrm>
          <a:prstGeom prst="rect">
            <a:avLst/>
          </a:prstGeom>
          <a:noFill/>
        </p:spPr>
        <p:txBody>
          <a:bodyPr wrap="square" rtlCol="0">
            <a:spAutoFit/>
          </a:bodyPr>
          <a:lstStyle/>
          <a:p>
            <a:r>
              <a:rPr lang="en-US" dirty="0" smtClean="0">
                <a:solidFill>
                  <a:schemeClr val="bg2"/>
                </a:solidFill>
              </a:rPr>
              <a:t>When you click the box that report will appear on your Home screen under report links. By unclicking the box the report will no longer appear on you home screen under report links.</a:t>
            </a:r>
            <a:endParaRPr lang="en-US" dirty="0">
              <a:solidFill>
                <a:schemeClr val="bg2"/>
              </a:solidFill>
            </a:endParaRPr>
          </a:p>
        </p:txBody>
      </p:sp>
      <p:pic>
        <p:nvPicPr>
          <p:cNvPr id="10" name="Picture 9"/>
          <p:cNvPicPr>
            <a:picLocks noChangeAspect="1"/>
          </p:cNvPicPr>
          <p:nvPr/>
        </p:nvPicPr>
        <p:blipFill>
          <a:blip r:embed="rId3"/>
          <a:stretch>
            <a:fillRect/>
          </a:stretch>
        </p:blipFill>
        <p:spPr>
          <a:xfrm>
            <a:off x="7678324" y="3325091"/>
            <a:ext cx="3970446" cy="284122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3330" y="553197"/>
            <a:ext cx="489988" cy="3919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9562" y="2700920"/>
            <a:ext cx="656068" cy="336035"/>
          </a:xfrm>
          <a:prstGeom prst="rect">
            <a:avLst/>
          </a:prstGeom>
        </p:spPr>
      </p:pic>
    </p:spTree>
    <p:extLst>
      <p:ext uri="{BB962C8B-B14F-4D97-AF65-F5344CB8AC3E}">
        <p14:creationId xmlns:p14="http://schemas.microsoft.com/office/powerpoint/2010/main" val="509738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8</a:t>
            </a:fld>
            <a:endParaRPr lang="en-US" noProof="0" dirty="0"/>
          </a:p>
        </p:txBody>
      </p:sp>
      <p:sp>
        <p:nvSpPr>
          <p:cNvPr id="4" name="Title 3"/>
          <p:cNvSpPr>
            <a:spLocks noGrp="1"/>
          </p:cNvSpPr>
          <p:nvPr>
            <p:ph type="title"/>
          </p:nvPr>
        </p:nvSpPr>
        <p:spPr>
          <a:xfrm>
            <a:off x="839788" y="457200"/>
            <a:ext cx="3932237" cy="1340427"/>
          </a:xfrm>
        </p:spPr>
        <p:txBody>
          <a:bodyPr>
            <a:normAutofit/>
          </a:bodyPr>
          <a:lstStyle/>
          <a:p>
            <a:pPr algn="ctr"/>
            <a:r>
              <a:rPr lang="en-US" dirty="0" smtClean="0"/>
              <a:t>Helpful </a:t>
            </a:r>
            <a:br>
              <a:rPr lang="en-US" dirty="0" smtClean="0"/>
            </a:br>
            <a:r>
              <a:rPr lang="en-US" dirty="0" smtClean="0"/>
              <a:t>Date Shortcuts </a:t>
            </a:r>
            <a:endParaRPr lang="en-US" dirty="0"/>
          </a:p>
        </p:txBody>
      </p:sp>
      <p:sp>
        <p:nvSpPr>
          <p:cNvPr id="5" name="Text Placeholder 4"/>
          <p:cNvSpPr>
            <a:spLocks noGrp="1"/>
          </p:cNvSpPr>
          <p:nvPr>
            <p:ph type="body" sz="half" idx="2"/>
          </p:nvPr>
        </p:nvSpPr>
        <p:spPr/>
        <p:txBody>
          <a:bodyPr/>
          <a:lstStyle/>
          <a:p>
            <a:r>
              <a:rPr lang="en-US" dirty="0"/>
              <a:t>Many of the grid queries, entry screens and reports allow for a date or date range to be entered.  For example, you can use the beginning and ending characters to indicate the beginning and ending dates for the current applicable period.  Please note these aren't case-sensitive:</a:t>
            </a:r>
          </a:p>
          <a:p>
            <a:endParaRPr lang="en-US" dirty="0"/>
          </a:p>
          <a:p>
            <a:r>
              <a:rPr lang="en-US" dirty="0"/>
              <a:t>Examples:  The following are the list of letters/symbols used and its </a:t>
            </a:r>
            <a:r>
              <a:rPr lang="en-US" dirty="0" smtClean="0"/>
              <a:t>meaning (</a:t>
            </a:r>
            <a:r>
              <a:rPr lang="en-US" dirty="0"/>
              <a:t>letters are NOT case sensitive): </a:t>
            </a:r>
          </a:p>
        </p:txBody>
      </p:sp>
      <p:sp>
        <p:nvSpPr>
          <p:cNvPr id="7" name="TextBox 6"/>
          <p:cNvSpPr txBox="1"/>
          <p:nvPr/>
        </p:nvSpPr>
        <p:spPr>
          <a:xfrm>
            <a:off x="5164281" y="457200"/>
            <a:ext cx="6826828" cy="5632311"/>
          </a:xfrm>
          <a:prstGeom prst="rect">
            <a:avLst/>
          </a:prstGeom>
          <a:noFill/>
        </p:spPr>
        <p:txBody>
          <a:bodyPr wrap="square" rtlCol="0">
            <a:spAutoFit/>
          </a:bodyPr>
          <a:lstStyle/>
          <a:p>
            <a:r>
              <a:rPr lang="en-US" sz="1500" b="1" dirty="0" err="1">
                <a:solidFill>
                  <a:schemeClr val="bg1"/>
                </a:solidFill>
              </a:rPr>
              <a:t>YeaR</a:t>
            </a:r>
            <a:r>
              <a:rPr lang="en-US" sz="1500" b="1" dirty="0">
                <a:solidFill>
                  <a:schemeClr val="bg1"/>
                </a:solidFill>
              </a:rPr>
              <a:t> (Calendar)</a:t>
            </a:r>
            <a:endParaRPr lang="en-US" sz="1500" dirty="0">
              <a:solidFill>
                <a:schemeClr val="bg1"/>
              </a:solidFill>
            </a:endParaRPr>
          </a:p>
          <a:p>
            <a:r>
              <a:rPr lang="en-US" sz="1500" dirty="0">
                <a:solidFill>
                  <a:schemeClr val="bg1"/>
                </a:solidFill>
              </a:rPr>
              <a:t>Y - January 1st of current year </a:t>
            </a:r>
            <a:r>
              <a:rPr lang="en-US" sz="1500" dirty="0" smtClean="0">
                <a:solidFill>
                  <a:schemeClr val="bg1"/>
                </a:solidFill>
              </a:rPr>
              <a:t>1/1/19</a:t>
            </a:r>
            <a:r>
              <a:rPr lang="en-US" sz="1500" dirty="0">
                <a:solidFill>
                  <a:schemeClr val="bg1"/>
                </a:solidFill>
              </a:rPr>
              <a:t> </a:t>
            </a:r>
          </a:p>
          <a:p>
            <a:r>
              <a:rPr lang="en-US" sz="1500" dirty="0">
                <a:solidFill>
                  <a:schemeClr val="bg1"/>
                </a:solidFill>
              </a:rPr>
              <a:t>R - December 31 of current year </a:t>
            </a:r>
            <a:r>
              <a:rPr lang="en-US" sz="1500" dirty="0" smtClean="0">
                <a:solidFill>
                  <a:schemeClr val="bg1"/>
                </a:solidFill>
              </a:rPr>
              <a:t>12/31/19</a:t>
            </a:r>
            <a:endParaRPr lang="en-US" sz="1500" dirty="0">
              <a:solidFill>
                <a:schemeClr val="bg1"/>
              </a:solidFill>
            </a:endParaRPr>
          </a:p>
          <a:p>
            <a:r>
              <a:rPr lang="en-US" sz="1500" b="1" dirty="0" err="1">
                <a:solidFill>
                  <a:schemeClr val="bg1"/>
                </a:solidFill>
              </a:rPr>
              <a:t>FiscaL</a:t>
            </a:r>
            <a:endParaRPr lang="en-US" sz="1500" dirty="0">
              <a:solidFill>
                <a:schemeClr val="bg1"/>
              </a:solidFill>
            </a:endParaRPr>
          </a:p>
          <a:p>
            <a:r>
              <a:rPr lang="en-US" sz="1500" dirty="0">
                <a:solidFill>
                  <a:schemeClr val="bg1"/>
                </a:solidFill>
              </a:rPr>
              <a:t>F - 1st day of current fiscal start date </a:t>
            </a:r>
            <a:r>
              <a:rPr lang="en-US" sz="1500" dirty="0" smtClean="0">
                <a:solidFill>
                  <a:schemeClr val="bg1"/>
                </a:solidFill>
              </a:rPr>
              <a:t>7/1/19</a:t>
            </a:r>
            <a:endParaRPr lang="en-US" sz="1500" dirty="0">
              <a:solidFill>
                <a:schemeClr val="bg1"/>
              </a:solidFill>
            </a:endParaRPr>
          </a:p>
          <a:p>
            <a:r>
              <a:rPr lang="en-US" sz="1500" dirty="0">
                <a:solidFill>
                  <a:schemeClr val="bg1"/>
                </a:solidFill>
              </a:rPr>
              <a:t>L -  Last day of current fiscal end date </a:t>
            </a:r>
            <a:r>
              <a:rPr lang="en-US" sz="1500" dirty="0" smtClean="0">
                <a:solidFill>
                  <a:schemeClr val="bg1"/>
                </a:solidFill>
              </a:rPr>
              <a:t>6/30/20</a:t>
            </a:r>
            <a:endParaRPr lang="en-US" sz="1500" dirty="0">
              <a:solidFill>
                <a:schemeClr val="bg1"/>
              </a:solidFill>
            </a:endParaRPr>
          </a:p>
          <a:p>
            <a:r>
              <a:rPr lang="en-US" sz="1500" b="1" dirty="0" err="1">
                <a:solidFill>
                  <a:schemeClr val="bg1"/>
                </a:solidFill>
              </a:rPr>
              <a:t>MontH</a:t>
            </a:r>
            <a:r>
              <a:rPr lang="en-US" sz="1500" dirty="0">
                <a:solidFill>
                  <a:schemeClr val="bg1"/>
                </a:solidFill>
              </a:rPr>
              <a:t> (based on current system date)</a:t>
            </a:r>
          </a:p>
          <a:p>
            <a:r>
              <a:rPr lang="en-US" sz="1500" dirty="0">
                <a:solidFill>
                  <a:schemeClr val="bg1"/>
                </a:solidFill>
              </a:rPr>
              <a:t>M - 1st day of current month </a:t>
            </a:r>
            <a:r>
              <a:rPr lang="en-US" sz="1500" dirty="0" smtClean="0">
                <a:solidFill>
                  <a:schemeClr val="bg1"/>
                </a:solidFill>
              </a:rPr>
              <a:t>4/1/19</a:t>
            </a:r>
            <a:endParaRPr lang="en-US" sz="1500" dirty="0">
              <a:solidFill>
                <a:schemeClr val="bg1"/>
              </a:solidFill>
            </a:endParaRPr>
          </a:p>
          <a:p>
            <a:r>
              <a:rPr lang="en-US" sz="1500" dirty="0">
                <a:solidFill>
                  <a:schemeClr val="bg1"/>
                </a:solidFill>
              </a:rPr>
              <a:t>H - Last day of current month </a:t>
            </a:r>
            <a:r>
              <a:rPr lang="en-US" sz="1500" dirty="0" smtClean="0">
                <a:solidFill>
                  <a:schemeClr val="bg1"/>
                </a:solidFill>
              </a:rPr>
              <a:t>4/30/19</a:t>
            </a:r>
            <a:endParaRPr lang="en-US" sz="1500" dirty="0">
              <a:solidFill>
                <a:schemeClr val="bg1"/>
              </a:solidFill>
            </a:endParaRPr>
          </a:p>
          <a:p>
            <a:r>
              <a:rPr lang="en-US" sz="1500" b="1" dirty="0" err="1">
                <a:solidFill>
                  <a:schemeClr val="bg1"/>
                </a:solidFill>
              </a:rPr>
              <a:t>WeeK</a:t>
            </a:r>
            <a:endParaRPr lang="en-US" sz="1500" dirty="0">
              <a:solidFill>
                <a:schemeClr val="bg1"/>
              </a:solidFill>
            </a:endParaRPr>
          </a:p>
          <a:p>
            <a:r>
              <a:rPr lang="en-US" sz="1500" dirty="0">
                <a:solidFill>
                  <a:schemeClr val="bg1"/>
                </a:solidFill>
              </a:rPr>
              <a:t>W -  15th day of current month </a:t>
            </a:r>
            <a:r>
              <a:rPr lang="en-US" sz="1500" dirty="0" smtClean="0">
                <a:solidFill>
                  <a:schemeClr val="bg1"/>
                </a:solidFill>
              </a:rPr>
              <a:t>4/15/19</a:t>
            </a:r>
            <a:endParaRPr lang="en-US" sz="1500" dirty="0">
              <a:solidFill>
                <a:schemeClr val="bg1"/>
              </a:solidFill>
            </a:endParaRPr>
          </a:p>
          <a:p>
            <a:r>
              <a:rPr lang="en-US" sz="1500" dirty="0">
                <a:solidFill>
                  <a:schemeClr val="bg1"/>
                </a:solidFill>
              </a:rPr>
              <a:t>K -  Saturday of current week </a:t>
            </a:r>
            <a:r>
              <a:rPr lang="en-US" sz="1500" dirty="0" smtClean="0">
                <a:solidFill>
                  <a:schemeClr val="bg1"/>
                </a:solidFill>
              </a:rPr>
              <a:t>4/21/19</a:t>
            </a:r>
            <a:endParaRPr lang="en-US" sz="1500" dirty="0">
              <a:solidFill>
                <a:schemeClr val="bg1"/>
              </a:solidFill>
            </a:endParaRPr>
          </a:p>
          <a:p>
            <a:r>
              <a:rPr lang="en-US" sz="1500" b="1" dirty="0" err="1">
                <a:solidFill>
                  <a:schemeClr val="bg1"/>
                </a:solidFill>
              </a:rPr>
              <a:t>PerioD</a:t>
            </a:r>
            <a:r>
              <a:rPr lang="en-US" sz="1500" dirty="0">
                <a:solidFill>
                  <a:schemeClr val="bg1"/>
                </a:solidFill>
              </a:rPr>
              <a:t> (Posting Period)</a:t>
            </a:r>
          </a:p>
          <a:p>
            <a:r>
              <a:rPr lang="en-US" sz="1500" dirty="0">
                <a:solidFill>
                  <a:schemeClr val="bg1"/>
                </a:solidFill>
              </a:rPr>
              <a:t>P - 1st day of next month </a:t>
            </a:r>
            <a:r>
              <a:rPr lang="en-US" sz="1500" dirty="0" smtClean="0">
                <a:solidFill>
                  <a:schemeClr val="bg1"/>
                </a:solidFill>
              </a:rPr>
              <a:t>5/1/19</a:t>
            </a:r>
            <a:endParaRPr lang="en-US" sz="1500" dirty="0">
              <a:solidFill>
                <a:schemeClr val="bg1"/>
              </a:solidFill>
            </a:endParaRPr>
          </a:p>
          <a:p>
            <a:r>
              <a:rPr lang="en-US" sz="1500" dirty="0">
                <a:solidFill>
                  <a:schemeClr val="bg1"/>
                </a:solidFill>
              </a:rPr>
              <a:t>D - Last day of next month </a:t>
            </a:r>
            <a:r>
              <a:rPr lang="en-US" sz="1500" dirty="0" smtClean="0">
                <a:solidFill>
                  <a:schemeClr val="bg1"/>
                </a:solidFill>
              </a:rPr>
              <a:t>5/31/19</a:t>
            </a:r>
            <a:endParaRPr lang="en-US" sz="1500" dirty="0">
              <a:solidFill>
                <a:schemeClr val="bg1"/>
              </a:solidFill>
            </a:endParaRPr>
          </a:p>
          <a:p>
            <a:r>
              <a:rPr lang="en-US" sz="1500" b="1" dirty="0">
                <a:solidFill>
                  <a:schemeClr val="bg1"/>
                </a:solidFill>
              </a:rPr>
              <a:t>Quarter</a:t>
            </a:r>
            <a:endParaRPr lang="en-US" sz="1500" dirty="0">
              <a:solidFill>
                <a:schemeClr val="bg1"/>
              </a:solidFill>
            </a:endParaRPr>
          </a:p>
          <a:p>
            <a:r>
              <a:rPr lang="en-US" sz="1500" dirty="0">
                <a:solidFill>
                  <a:schemeClr val="bg1"/>
                </a:solidFill>
              </a:rPr>
              <a:t>Q - 1st day of current quarter </a:t>
            </a:r>
            <a:r>
              <a:rPr lang="en-US" sz="1500" dirty="0" smtClean="0">
                <a:solidFill>
                  <a:schemeClr val="bg1"/>
                </a:solidFill>
              </a:rPr>
              <a:t>4/1/19</a:t>
            </a:r>
            <a:endParaRPr lang="en-US" sz="1500" dirty="0">
              <a:solidFill>
                <a:schemeClr val="bg1"/>
              </a:solidFill>
            </a:endParaRPr>
          </a:p>
          <a:p>
            <a:r>
              <a:rPr lang="en-US" sz="1500" dirty="0">
                <a:solidFill>
                  <a:schemeClr val="bg1"/>
                </a:solidFill>
              </a:rPr>
              <a:t>U - Current date </a:t>
            </a:r>
            <a:r>
              <a:rPr lang="en-US" sz="1500" dirty="0" smtClean="0">
                <a:solidFill>
                  <a:schemeClr val="bg1"/>
                </a:solidFill>
              </a:rPr>
              <a:t>4/18/19</a:t>
            </a:r>
            <a:endParaRPr lang="en-US" sz="1500" dirty="0">
              <a:solidFill>
                <a:schemeClr val="bg1"/>
              </a:solidFill>
            </a:endParaRPr>
          </a:p>
          <a:p>
            <a:r>
              <a:rPr lang="en-US" sz="1500" b="1" dirty="0">
                <a:solidFill>
                  <a:schemeClr val="bg1"/>
                </a:solidFill>
              </a:rPr>
              <a:t>Quarter</a:t>
            </a:r>
            <a:endParaRPr lang="en-US" sz="1500" dirty="0">
              <a:solidFill>
                <a:schemeClr val="bg1"/>
              </a:solidFill>
            </a:endParaRPr>
          </a:p>
          <a:p>
            <a:r>
              <a:rPr lang="en-US" sz="1500" dirty="0">
                <a:solidFill>
                  <a:schemeClr val="bg1"/>
                </a:solidFill>
              </a:rPr>
              <a:t>Q - 1st day of the current quarter  </a:t>
            </a:r>
            <a:r>
              <a:rPr lang="en-US" sz="1500" dirty="0" smtClean="0">
                <a:solidFill>
                  <a:schemeClr val="bg1"/>
                </a:solidFill>
              </a:rPr>
              <a:t>04/01/2019</a:t>
            </a:r>
            <a:endParaRPr lang="en-US" sz="1500" dirty="0">
              <a:solidFill>
                <a:schemeClr val="bg1"/>
              </a:solidFill>
            </a:endParaRPr>
          </a:p>
          <a:p>
            <a:r>
              <a:rPr lang="en-US" sz="1500" dirty="0">
                <a:solidFill>
                  <a:schemeClr val="bg1"/>
                </a:solidFill>
              </a:rPr>
              <a:t>R - Last day of the current quarter  </a:t>
            </a:r>
            <a:r>
              <a:rPr lang="en-US" sz="1500" dirty="0" smtClean="0">
                <a:solidFill>
                  <a:schemeClr val="bg1"/>
                </a:solidFill>
              </a:rPr>
              <a:t>06/30/2019</a:t>
            </a:r>
            <a:endParaRPr lang="en-US" sz="1500" dirty="0">
              <a:solidFill>
                <a:schemeClr val="bg1"/>
              </a:solidFill>
            </a:endParaRPr>
          </a:p>
          <a:p>
            <a:r>
              <a:rPr lang="en-US" sz="1500" b="1" dirty="0">
                <a:solidFill>
                  <a:schemeClr val="bg1"/>
                </a:solidFill>
              </a:rPr>
              <a:t>T</a:t>
            </a:r>
            <a:r>
              <a:rPr lang="en-US" sz="1500" dirty="0">
                <a:solidFill>
                  <a:schemeClr val="bg1"/>
                </a:solidFill>
              </a:rPr>
              <a:t> - today</a:t>
            </a:r>
          </a:p>
          <a:p>
            <a:r>
              <a:rPr lang="en-US" sz="1500" b="1" dirty="0">
                <a:solidFill>
                  <a:schemeClr val="bg1"/>
                </a:solidFill>
              </a:rPr>
              <a:t>+</a:t>
            </a:r>
            <a:r>
              <a:rPr lang="en-US" sz="1500" dirty="0">
                <a:solidFill>
                  <a:schemeClr val="bg1"/>
                </a:solidFill>
              </a:rPr>
              <a:t>  Tomorrow's date </a:t>
            </a:r>
            <a:r>
              <a:rPr lang="en-US" sz="1500" dirty="0" smtClean="0">
                <a:solidFill>
                  <a:schemeClr val="bg1"/>
                </a:solidFill>
              </a:rPr>
              <a:t>4/19/19</a:t>
            </a:r>
            <a:endParaRPr lang="en-US" sz="1500" dirty="0">
              <a:solidFill>
                <a:schemeClr val="bg1"/>
              </a:solidFill>
            </a:endParaRPr>
          </a:p>
          <a:p>
            <a:r>
              <a:rPr lang="en-US" sz="1500" b="1" dirty="0">
                <a:solidFill>
                  <a:schemeClr val="bg1"/>
                </a:solidFill>
              </a:rPr>
              <a:t>-</a:t>
            </a:r>
            <a:r>
              <a:rPr lang="en-US" sz="1500" dirty="0">
                <a:solidFill>
                  <a:schemeClr val="bg1"/>
                </a:solidFill>
              </a:rPr>
              <a:t>   Yesterday's date </a:t>
            </a:r>
            <a:r>
              <a:rPr lang="en-US" sz="1500" dirty="0" smtClean="0">
                <a:solidFill>
                  <a:schemeClr val="bg1"/>
                </a:solidFill>
              </a:rPr>
              <a:t>4/17/19</a:t>
            </a:r>
            <a:endParaRPr lang="en-US" sz="1500" dirty="0">
              <a:solidFill>
                <a:schemeClr val="bg1"/>
              </a:solidFill>
            </a:endParaRPr>
          </a:p>
        </p:txBody>
      </p:sp>
    </p:spTree>
    <p:extLst>
      <p:ext uri="{BB962C8B-B14F-4D97-AF65-F5344CB8AC3E}">
        <p14:creationId xmlns:p14="http://schemas.microsoft.com/office/powerpoint/2010/main" val="315974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9</a:t>
            </a:fld>
            <a:endParaRPr lang="en-US" noProof="0" dirty="0"/>
          </a:p>
        </p:txBody>
      </p:sp>
      <p:sp>
        <p:nvSpPr>
          <p:cNvPr id="4" name="Title 3"/>
          <p:cNvSpPr>
            <a:spLocks noGrp="1"/>
          </p:cNvSpPr>
          <p:nvPr>
            <p:ph type="title"/>
          </p:nvPr>
        </p:nvSpPr>
        <p:spPr/>
        <p:txBody>
          <a:bodyPr/>
          <a:lstStyle/>
          <a:p>
            <a:r>
              <a:rPr lang="en-US" dirty="0" smtClean="0"/>
              <a:t>Save and Recall</a:t>
            </a:r>
            <a:endParaRPr lang="en-US" dirty="0"/>
          </a:p>
        </p:txBody>
      </p:sp>
      <p:sp>
        <p:nvSpPr>
          <p:cNvPr id="5" name="Text Placeholder 4"/>
          <p:cNvSpPr>
            <a:spLocks noGrp="1"/>
          </p:cNvSpPr>
          <p:nvPr>
            <p:ph type="body" sz="half" idx="2"/>
          </p:nvPr>
        </p:nvSpPr>
        <p:spPr/>
        <p:txBody>
          <a:bodyPr/>
          <a:lstStyle/>
          <a:p>
            <a:r>
              <a:rPr lang="en-US" dirty="0" smtClean="0"/>
              <a:t>For the save button to become available you need to type in a something into the “Save and Recall” field. </a:t>
            </a:r>
            <a:endParaRPr lang="en-US" dirty="0"/>
          </a:p>
          <a:p>
            <a:r>
              <a:rPr lang="en-US" dirty="0" smtClean="0"/>
              <a:t>After you save the next time you Generate a report you can click on the drop arrow to recall the save report. </a:t>
            </a:r>
          </a:p>
          <a:p>
            <a:r>
              <a:rPr lang="en-US" dirty="0" smtClean="0"/>
              <a:t>This is handy if you want to generate the same report with different parameters.</a:t>
            </a:r>
            <a:endParaRPr lang="en-US" dirty="0"/>
          </a:p>
        </p:txBody>
      </p:sp>
      <p:pic>
        <p:nvPicPr>
          <p:cNvPr id="7" name="Content Placeholder 6"/>
          <p:cNvPicPr>
            <a:picLocks noGrp="1" noChangeAspect="1"/>
          </p:cNvPicPr>
          <p:nvPr>
            <p:ph idx="1"/>
          </p:nvPr>
        </p:nvPicPr>
        <p:blipFill>
          <a:blip r:embed="rId2"/>
          <a:stretch>
            <a:fillRect/>
          </a:stretch>
        </p:blipFill>
        <p:spPr>
          <a:xfrm>
            <a:off x="6823075" y="2790031"/>
            <a:ext cx="2886075" cy="742950"/>
          </a:xfrm>
          <a:prstGeom prst="rect">
            <a:avLst/>
          </a:prstGeom>
        </p:spPr>
      </p:pic>
    </p:spTree>
    <p:extLst>
      <p:ext uri="{BB962C8B-B14F-4D97-AF65-F5344CB8AC3E}">
        <p14:creationId xmlns:p14="http://schemas.microsoft.com/office/powerpoint/2010/main" val="2353811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3.xml><?xml version="1.0" encoding="utf-8"?>
<ds:datastoreItem xmlns:ds="http://schemas.openxmlformats.org/officeDocument/2006/customXml" ds:itemID="{826A71AF-4CF2-4B95-BFB6-5C27500258C6}">
  <ds:schemaRefs>
    <ds:schemaRef ds:uri="http://schemas.microsoft.com/office/infopath/2007/PartnerControls"/>
    <ds:schemaRef ds:uri="http://purl.org/dc/dcmitype/"/>
    <ds:schemaRef ds:uri="http://www.w3.org/XML/1998/namespace"/>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0</TotalTime>
  <Words>1497</Words>
  <Application>Microsoft Office PowerPoint</Application>
  <PresentationFormat>Widescreen</PresentationFormat>
  <Paragraphs>268</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Franklin Gothic Book</vt:lpstr>
      <vt:lpstr>Gill Sans MT</vt:lpstr>
      <vt:lpstr>Office Theme</vt:lpstr>
      <vt:lpstr>Redesign  Report Training</vt:lpstr>
      <vt:lpstr> Basic Use of Report Manger Helpful Date Shortcuts Save and Recall Report Direct Link Job Scheduler Report Bundles Grid Reports Modifying Reports Creating a Custom Report Financial Detail with Running Fund Balance   </vt:lpstr>
      <vt:lpstr>Report Manger</vt:lpstr>
      <vt:lpstr>Generate and Download</vt:lpstr>
      <vt:lpstr>PowerPoint Presentation</vt:lpstr>
      <vt:lpstr>PowerPoint Presentation</vt:lpstr>
      <vt:lpstr>PowerPoint Presentation</vt:lpstr>
      <vt:lpstr>Helpful  Date Shortcuts </vt:lpstr>
      <vt:lpstr>Save and Recall</vt:lpstr>
      <vt:lpstr>PowerPoint Presentation</vt:lpstr>
      <vt:lpstr>PowerPoint Presentation</vt:lpstr>
      <vt:lpstr>PowerPoint Presentation</vt:lpstr>
      <vt:lpstr>PowerPoint Presentation</vt:lpstr>
      <vt:lpstr>PowerPoint Presentation</vt:lpstr>
      <vt:lpstr>Report Bundles</vt:lpstr>
      <vt:lpstr>Report Bundles Continued</vt:lpstr>
      <vt:lpstr>PowerPoint Presentation</vt:lpstr>
      <vt:lpstr>Grid Reports</vt:lpstr>
      <vt:lpstr>Modifying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Detail with Running Fund Balance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2019-10-29T14:25:44Z</dcterms:created>
  <dcterms:modified xsi:type="dcterms:W3CDTF">2019-10-31T16:45:55Z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